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2"/>
  </p:sldMasterIdLst>
  <p:notesMasterIdLst>
    <p:notesMasterId r:id="rId22"/>
  </p:notesMasterIdLst>
  <p:handoutMasterIdLst>
    <p:handoutMasterId r:id="rId23"/>
  </p:handoutMasterIdLst>
  <p:sldIdLst>
    <p:sldId id="498" r:id="rId13"/>
    <p:sldId id="582" r:id="rId14"/>
    <p:sldId id="512" r:id="rId15"/>
    <p:sldId id="580" r:id="rId16"/>
    <p:sldId id="575" r:id="rId17"/>
    <p:sldId id="572" r:id="rId18"/>
    <p:sldId id="581" r:id="rId19"/>
    <p:sldId id="573" r:id="rId20"/>
    <p:sldId id="578" r:id="rId21"/>
  </p:sldIdLst>
  <p:sldSz cx="12192000" cy="6858000"/>
  <p:notesSz cx="6858000" cy="9144000"/>
  <p:custDataLst>
    <p:custData r:id="rId7"/>
    <p:custData r:id="rId11"/>
    <p:custData r:id="rId6"/>
    <p:custData r:id="rId10"/>
    <p:custData r:id="rId5"/>
    <p:custData r:id="rId2"/>
    <p:custData r:id="rId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7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9.xml"/><Relationship Id="rId7" Type="http://schemas.openxmlformats.org/officeDocument/2006/relationships/customXml" Target="../customXml/item7.xml"/><Relationship Id="rId12" Type="http://schemas.openxmlformats.org/officeDocument/2006/relationships/slideMaster" Target="slideMasters/slideMaster1.xml"/><Relationship Id="rId17" Type="http://schemas.openxmlformats.org/officeDocument/2006/relationships/slide" Target="slides/slide5.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3.xml"/><Relationship Id="rId23" Type="http://schemas.openxmlformats.org/officeDocument/2006/relationships/handoutMaster" Target="handoutMasters/handoutMaster1.xml"/><Relationship Id="rId10" Type="http://schemas.openxmlformats.org/officeDocument/2006/relationships/customXml" Target="../customXml/item10.xml"/><Relationship Id="rId19" Type="http://schemas.openxmlformats.org/officeDocument/2006/relationships/slide" Target="slides/slide7.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E042C3-73EC-4803-BF36-D272CCD97E6F}" type="doc">
      <dgm:prSet loTypeId="urn:microsoft.com/office/officeart/2005/8/layout/radial6" loCatId="relationship" qsTypeId="urn:microsoft.com/office/officeart/2005/8/quickstyle/simple1" qsCatId="simple" csTypeId="urn:microsoft.com/office/officeart/2005/8/colors/colorful1" csCatId="colorful" phldr="1"/>
      <dgm:spPr/>
      <dgm:t>
        <a:bodyPr/>
        <a:lstStyle/>
        <a:p>
          <a:endParaRPr lang="en-US"/>
        </a:p>
      </dgm:t>
    </dgm:pt>
    <dgm:pt modelId="{043B1CD8-9893-4CA2-ACF6-AE17C56E69AC}">
      <dgm:prSet phldrT="[Text]" custT="1"/>
      <dgm:spPr/>
      <dgm:t>
        <a:bodyPr/>
        <a:lstStyle/>
        <a:p>
          <a:r>
            <a:rPr lang="en-US" sz="1800"/>
            <a:t>Financial Wellness Calendar</a:t>
          </a:r>
        </a:p>
      </dgm:t>
    </dgm:pt>
    <dgm:pt modelId="{64D6511C-C2E5-4591-8EB0-D27F8C2D89DC}" type="parTrans" cxnId="{70DF4F6B-7235-4B70-92A3-40EE3E08EC36}">
      <dgm:prSet/>
      <dgm:spPr/>
      <dgm:t>
        <a:bodyPr/>
        <a:lstStyle/>
        <a:p>
          <a:endParaRPr lang="en-US"/>
        </a:p>
      </dgm:t>
    </dgm:pt>
    <dgm:pt modelId="{87C62760-7CB4-4BA0-BB57-763FEAC5C787}" type="sibTrans" cxnId="{70DF4F6B-7235-4B70-92A3-40EE3E08EC36}">
      <dgm:prSet/>
      <dgm:spPr/>
      <dgm:t>
        <a:bodyPr/>
        <a:lstStyle/>
        <a:p>
          <a:endParaRPr lang="en-US"/>
        </a:p>
      </dgm:t>
    </dgm:pt>
    <dgm:pt modelId="{985606E3-48F5-4D7B-88A9-3A6CDAB74A9D}">
      <dgm:prSet phldrT="[Text]" custT="1"/>
      <dgm:spPr/>
      <dgm:t>
        <a:bodyPr/>
        <a:lstStyle/>
        <a:p>
          <a:r>
            <a:rPr lang="en-US" sz="1200"/>
            <a:t>Voya.com educational library</a:t>
          </a:r>
        </a:p>
      </dgm:t>
    </dgm:pt>
    <dgm:pt modelId="{18F762C9-43AC-472C-B848-C12BFEFE2712}" type="parTrans" cxnId="{9423027E-2A46-4750-BF04-3A66F2A94E39}">
      <dgm:prSet/>
      <dgm:spPr/>
      <dgm:t>
        <a:bodyPr/>
        <a:lstStyle/>
        <a:p>
          <a:endParaRPr lang="en-US"/>
        </a:p>
      </dgm:t>
    </dgm:pt>
    <dgm:pt modelId="{52C2068D-8526-40D2-BB9D-44FE4AFC04D8}" type="sibTrans" cxnId="{9423027E-2A46-4750-BF04-3A66F2A94E39}">
      <dgm:prSet/>
      <dgm:spPr/>
      <dgm:t>
        <a:bodyPr/>
        <a:lstStyle/>
        <a:p>
          <a:endParaRPr lang="en-US"/>
        </a:p>
      </dgm:t>
    </dgm:pt>
    <dgm:pt modelId="{03EB8BB3-090F-44EB-8780-02B44DE60E20}">
      <dgm:prSet phldrT="[Text]" custT="1"/>
      <dgm:spPr/>
      <dgm:t>
        <a:bodyPr/>
        <a:lstStyle/>
        <a:p>
          <a:r>
            <a:rPr lang="en-US" sz="1200"/>
            <a:t>Personalized education emails</a:t>
          </a:r>
        </a:p>
      </dgm:t>
    </dgm:pt>
    <dgm:pt modelId="{4C654D9D-200B-4ABA-8B3E-5EA23C8F42D3}" type="parTrans" cxnId="{984C45C1-400B-41E2-AC6E-E0AB406F2134}">
      <dgm:prSet/>
      <dgm:spPr/>
      <dgm:t>
        <a:bodyPr/>
        <a:lstStyle/>
        <a:p>
          <a:endParaRPr lang="en-US"/>
        </a:p>
      </dgm:t>
    </dgm:pt>
    <dgm:pt modelId="{84B0C7F3-A9F9-452C-82DD-D515316E4111}" type="sibTrans" cxnId="{984C45C1-400B-41E2-AC6E-E0AB406F2134}">
      <dgm:prSet/>
      <dgm:spPr/>
      <dgm:t>
        <a:bodyPr/>
        <a:lstStyle/>
        <a:p>
          <a:endParaRPr lang="en-US"/>
        </a:p>
      </dgm:t>
    </dgm:pt>
    <dgm:pt modelId="{9CC1CEA4-7C5B-4759-9985-A8BFEF219FA3}">
      <dgm:prSet phldrT="[Text]" custT="1"/>
      <dgm:spPr/>
      <dgm:t>
        <a:bodyPr/>
        <a:lstStyle/>
        <a:p>
          <a:r>
            <a:rPr lang="en-US" sz="1200"/>
            <a:t>Voya Learn live webinars</a:t>
          </a:r>
        </a:p>
      </dgm:t>
    </dgm:pt>
    <dgm:pt modelId="{C378D861-398C-437F-9D62-1FF06340A82A}" type="parTrans" cxnId="{D27CA5C3-ADE6-4C45-AA6B-FA2DDEB62FB8}">
      <dgm:prSet/>
      <dgm:spPr/>
      <dgm:t>
        <a:bodyPr/>
        <a:lstStyle/>
        <a:p>
          <a:endParaRPr lang="en-US"/>
        </a:p>
      </dgm:t>
    </dgm:pt>
    <dgm:pt modelId="{338FE900-69A1-4025-A96F-E98249557593}" type="sibTrans" cxnId="{D27CA5C3-ADE6-4C45-AA6B-FA2DDEB62FB8}">
      <dgm:prSet/>
      <dgm:spPr/>
      <dgm:t>
        <a:bodyPr/>
        <a:lstStyle/>
        <a:p>
          <a:endParaRPr lang="en-US"/>
        </a:p>
      </dgm:t>
    </dgm:pt>
    <dgm:pt modelId="{35E8313D-12FA-4988-99F9-4AE7569EC187}" type="pres">
      <dgm:prSet presAssocID="{DFE042C3-73EC-4803-BF36-D272CCD97E6F}" presName="Name0" presStyleCnt="0">
        <dgm:presLayoutVars>
          <dgm:chMax val="1"/>
          <dgm:dir/>
          <dgm:animLvl val="ctr"/>
          <dgm:resizeHandles val="exact"/>
        </dgm:presLayoutVars>
      </dgm:prSet>
      <dgm:spPr/>
    </dgm:pt>
    <dgm:pt modelId="{40C2BE41-9ED2-4A56-9E9B-90F16A3132F7}" type="pres">
      <dgm:prSet presAssocID="{043B1CD8-9893-4CA2-ACF6-AE17C56E69AC}" presName="centerShape" presStyleLbl="node0" presStyleIdx="0" presStyleCnt="1"/>
      <dgm:spPr/>
    </dgm:pt>
    <dgm:pt modelId="{10B22FB7-3AC4-4394-9466-4DE18CF62616}" type="pres">
      <dgm:prSet presAssocID="{985606E3-48F5-4D7B-88A9-3A6CDAB74A9D}" presName="node" presStyleLbl="node1" presStyleIdx="0" presStyleCnt="3" custScaleX="125741" custScaleY="125741">
        <dgm:presLayoutVars>
          <dgm:bulletEnabled val="1"/>
        </dgm:presLayoutVars>
      </dgm:prSet>
      <dgm:spPr/>
    </dgm:pt>
    <dgm:pt modelId="{5C063FCC-8B42-44FC-8D4B-0950BF0A758F}" type="pres">
      <dgm:prSet presAssocID="{985606E3-48F5-4D7B-88A9-3A6CDAB74A9D}" presName="dummy" presStyleCnt="0"/>
      <dgm:spPr/>
    </dgm:pt>
    <dgm:pt modelId="{D1DE0028-607A-4406-9E34-112A576E9596}" type="pres">
      <dgm:prSet presAssocID="{52C2068D-8526-40D2-BB9D-44FE4AFC04D8}" presName="sibTrans" presStyleLbl="sibTrans2D1" presStyleIdx="0" presStyleCnt="3"/>
      <dgm:spPr/>
    </dgm:pt>
    <dgm:pt modelId="{BB253E74-7362-4B7B-8D9B-FC1BD1FF8B19}" type="pres">
      <dgm:prSet presAssocID="{9CC1CEA4-7C5B-4759-9985-A8BFEF219FA3}" presName="node" presStyleLbl="node1" presStyleIdx="1" presStyleCnt="3" custScaleX="125741" custScaleY="125741">
        <dgm:presLayoutVars>
          <dgm:bulletEnabled val="1"/>
        </dgm:presLayoutVars>
      </dgm:prSet>
      <dgm:spPr/>
    </dgm:pt>
    <dgm:pt modelId="{55CAEBED-4E76-4627-BE5C-BBE6A78D69C8}" type="pres">
      <dgm:prSet presAssocID="{9CC1CEA4-7C5B-4759-9985-A8BFEF219FA3}" presName="dummy" presStyleCnt="0"/>
      <dgm:spPr/>
    </dgm:pt>
    <dgm:pt modelId="{071C1D08-7AE7-4FCB-9EF7-83D782527BC5}" type="pres">
      <dgm:prSet presAssocID="{338FE900-69A1-4025-A96F-E98249557593}" presName="sibTrans" presStyleLbl="sibTrans2D1" presStyleIdx="1" presStyleCnt="3"/>
      <dgm:spPr/>
    </dgm:pt>
    <dgm:pt modelId="{6CE581BD-17E6-4980-9E16-0C57421F7ACB}" type="pres">
      <dgm:prSet presAssocID="{03EB8BB3-090F-44EB-8780-02B44DE60E20}" presName="node" presStyleLbl="node1" presStyleIdx="2" presStyleCnt="3" custScaleX="125741" custScaleY="125741">
        <dgm:presLayoutVars>
          <dgm:bulletEnabled val="1"/>
        </dgm:presLayoutVars>
      </dgm:prSet>
      <dgm:spPr/>
    </dgm:pt>
    <dgm:pt modelId="{4A10C4B5-F24B-44B9-8823-F31767C6EA72}" type="pres">
      <dgm:prSet presAssocID="{03EB8BB3-090F-44EB-8780-02B44DE60E20}" presName="dummy" presStyleCnt="0"/>
      <dgm:spPr/>
    </dgm:pt>
    <dgm:pt modelId="{1704B73C-500D-489B-B48A-B206B224B214}" type="pres">
      <dgm:prSet presAssocID="{84B0C7F3-A9F9-452C-82DD-D515316E4111}" presName="sibTrans" presStyleLbl="sibTrans2D1" presStyleIdx="2" presStyleCnt="3"/>
      <dgm:spPr/>
    </dgm:pt>
  </dgm:ptLst>
  <dgm:cxnLst>
    <dgm:cxn modelId="{539C7C20-ED13-47C6-9314-97534273EC4A}" type="presOf" srcId="{338FE900-69A1-4025-A96F-E98249557593}" destId="{071C1D08-7AE7-4FCB-9EF7-83D782527BC5}" srcOrd="0" destOrd="0" presId="urn:microsoft.com/office/officeart/2005/8/layout/radial6"/>
    <dgm:cxn modelId="{D755D22D-53D2-4E0B-AE56-8984872807EA}" type="presOf" srcId="{985606E3-48F5-4D7B-88A9-3A6CDAB74A9D}" destId="{10B22FB7-3AC4-4394-9466-4DE18CF62616}" srcOrd="0" destOrd="0" presId="urn:microsoft.com/office/officeart/2005/8/layout/radial6"/>
    <dgm:cxn modelId="{8D7F1534-CF52-4477-8877-736D85A8766D}" type="presOf" srcId="{043B1CD8-9893-4CA2-ACF6-AE17C56E69AC}" destId="{40C2BE41-9ED2-4A56-9E9B-90F16A3132F7}" srcOrd="0" destOrd="0" presId="urn:microsoft.com/office/officeart/2005/8/layout/radial6"/>
    <dgm:cxn modelId="{A7D25441-963F-476A-AB64-EE3F5E13543C}" type="presOf" srcId="{03EB8BB3-090F-44EB-8780-02B44DE60E20}" destId="{6CE581BD-17E6-4980-9E16-0C57421F7ACB}" srcOrd="0" destOrd="0" presId="urn:microsoft.com/office/officeart/2005/8/layout/radial6"/>
    <dgm:cxn modelId="{8124D169-7C78-426D-B83A-4627087BC81A}" type="presOf" srcId="{84B0C7F3-A9F9-452C-82DD-D515316E4111}" destId="{1704B73C-500D-489B-B48A-B206B224B214}" srcOrd="0" destOrd="0" presId="urn:microsoft.com/office/officeart/2005/8/layout/radial6"/>
    <dgm:cxn modelId="{70DF4F6B-7235-4B70-92A3-40EE3E08EC36}" srcId="{DFE042C3-73EC-4803-BF36-D272CCD97E6F}" destId="{043B1CD8-9893-4CA2-ACF6-AE17C56E69AC}" srcOrd="0" destOrd="0" parTransId="{64D6511C-C2E5-4591-8EB0-D27F8C2D89DC}" sibTransId="{87C62760-7CB4-4BA0-BB57-763FEAC5C787}"/>
    <dgm:cxn modelId="{6CCC3858-C950-4348-B2CD-76237A5A3587}" type="presOf" srcId="{9CC1CEA4-7C5B-4759-9985-A8BFEF219FA3}" destId="{BB253E74-7362-4B7B-8D9B-FC1BD1FF8B19}" srcOrd="0" destOrd="0" presId="urn:microsoft.com/office/officeart/2005/8/layout/radial6"/>
    <dgm:cxn modelId="{9423027E-2A46-4750-BF04-3A66F2A94E39}" srcId="{043B1CD8-9893-4CA2-ACF6-AE17C56E69AC}" destId="{985606E3-48F5-4D7B-88A9-3A6CDAB74A9D}" srcOrd="0" destOrd="0" parTransId="{18F762C9-43AC-472C-B848-C12BFEFE2712}" sibTransId="{52C2068D-8526-40D2-BB9D-44FE4AFC04D8}"/>
    <dgm:cxn modelId="{69C7D6A1-90D5-421E-871B-84E9320379B1}" type="presOf" srcId="{DFE042C3-73EC-4803-BF36-D272CCD97E6F}" destId="{35E8313D-12FA-4988-99F9-4AE7569EC187}" srcOrd="0" destOrd="0" presId="urn:microsoft.com/office/officeart/2005/8/layout/radial6"/>
    <dgm:cxn modelId="{984C45C1-400B-41E2-AC6E-E0AB406F2134}" srcId="{043B1CD8-9893-4CA2-ACF6-AE17C56E69AC}" destId="{03EB8BB3-090F-44EB-8780-02B44DE60E20}" srcOrd="2" destOrd="0" parTransId="{4C654D9D-200B-4ABA-8B3E-5EA23C8F42D3}" sibTransId="{84B0C7F3-A9F9-452C-82DD-D515316E4111}"/>
    <dgm:cxn modelId="{D27CA5C3-ADE6-4C45-AA6B-FA2DDEB62FB8}" srcId="{043B1CD8-9893-4CA2-ACF6-AE17C56E69AC}" destId="{9CC1CEA4-7C5B-4759-9985-A8BFEF219FA3}" srcOrd="1" destOrd="0" parTransId="{C378D861-398C-437F-9D62-1FF06340A82A}" sibTransId="{338FE900-69A1-4025-A96F-E98249557593}"/>
    <dgm:cxn modelId="{03C5ECF8-D061-4865-978F-FA17E1F557EA}" type="presOf" srcId="{52C2068D-8526-40D2-BB9D-44FE4AFC04D8}" destId="{D1DE0028-607A-4406-9E34-112A576E9596}" srcOrd="0" destOrd="0" presId="urn:microsoft.com/office/officeart/2005/8/layout/radial6"/>
    <dgm:cxn modelId="{483C711E-A044-47D3-94D5-F34C03BAE5EC}" type="presParOf" srcId="{35E8313D-12FA-4988-99F9-4AE7569EC187}" destId="{40C2BE41-9ED2-4A56-9E9B-90F16A3132F7}" srcOrd="0" destOrd="0" presId="urn:microsoft.com/office/officeart/2005/8/layout/radial6"/>
    <dgm:cxn modelId="{A4F741D6-E35E-4904-950D-46A3EDE0FE3F}" type="presParOf" srcId="{35E8313D-12FA-4988-99F9-4AE7569EC187}" destId="{10B22FB7-3AC4-4394-9466-4DE18CF62616}" srcOrd="1" destOrd="0" presId="urn:microsoft.com/office/officeart/2005/8/layout/radial6"/>
    <dgm:cxn modelId="{EF81022A-8B6B-436F-8514-29B33E1F6499}" type="presParOf" srcId="{35E8313D-12FA-4988-99F9-4AE7569EC187}" destId="{5C063FCC-8B42-44FC-8D4B-0950BF0A758F}" srcOrd="2" destOrd="0" presId="urn:microsoft.com/office/officeart/2005/8/layout/radial6"/>
    <dgm:cxn modelId="{FD055028-7D7F-46A6-BB98-F9F4C45B2A18}" type="presParOf" srcId="{35E8313D-12FA-4988-99F9-4AE7569EC187}" destId="{D1DE0028-607A-4406-9E34-112A576E9596}" srcOrd="3" destOrd="0" presId="urn:microsoft.com/office/officeart/2005/8/layout/radial6"/>
    <dgm:cxn modelId="{53D599AD-6768-4905-AA27-FBDDAB6F70CD}" type="presParOf" srcId="{35E8313D-12FA-4988-99F9-4AE7569EC187}" destId="{BB253E74-7362-4B7B-8D9B-FC1BD1FF8B19}" srcOrd="4" destOrd="0" presId="urn:microsoft.com/office/officeart/2005/8/layout/radial6"/>
    <dgm:cxn modelId="{2E634142-4CA5-41EF-B0FC-A1043071393F}" type="presParOf" srcId="{35E8313D-12FA-4988-99F9-4AE7569EC187}" destId="{55CAEBED-4E76-4627-BE5C-BBE6A78D69C8}" srcOrd="5" destOrd="0" presId="urn:microsoft.com/office/officeart/2005/8/layout/radial6"/>
    <dgm:cxn modelId="{B5643A40-CEF7-430F-8167-7F4F774A66A6}" type="presParOf" srcId="{35E8313D-12FA-4988-99F9-4AE7569EC187}" destId="{071C1D08-7AE7-4FCB-9EF7-83D782527BC5}" srcOrd="6" destOrd="0" presId="urn:microsoft.com/office/officeart/2005/8/layout/radial6"/>
    <dgm:cxn modelId="{24380F40-6E0C-4404-80BA-FBE7B9690AD5}" type="presParOf" srcId="{35E8313D-12FA-4988-99F9-4AE7569EC187}" destId="{6CE581BD-17E6-4980-9E16-0C57421F7ACB}" srcOrd="7" destOrd="0" presId="urn:microsoft.com/office/officeart/2005/8/layout/radial6"/>
    <dgm:cxn modelId="{C23AF8A8-F68E-4C10-9BC2-41634B06E458}" type="presParOf" srcId="{35E8313D-12FA-4988-99F9-4AE7569EC187}" destId="{4A10C4B5-F24B-44B9-8823-F31767C6EA72}" srcOrd="8" destOrd="0" presId="urn:microsoft.com/office/officeart/2005/8/layout/radial6"/>
    <dgm:cxn modelId="{E38FDB5D-CDFE-4B70-B78B-DBDD81F038CA}" type="presParOf" srcId="{35E8313D-12FA-4988-99F9-4AE7569EC187}" destId="{1704B73C-500D-489B-B48A-B206B224B214}"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04B73C-500D-489B-B48A-B206B224B214}">
      <dsp:nvSpPr>
        <dsp:cNvPr id="0" name=""/>
        <dsp:cNvSpPr/>
      </dsp:nvSpPr>
      <dsp:spPr>
        <a:xfrm>
          <a:off x="1474783" y="615187"/>
          <a:ext cx="3609540" cy="3609540"/>
        </a:xfrm>
        <a:prstGeom prst="blockArc">
          <a:avLst>
            <a:gd name="adj1" fmla="val 9000000"/>
            <a:gd name="adj2" fmla="val 16200000"/>
            <a:gd name="adj3" fmla="val 4633"/>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71C1D08-7AE7-4FCB-9EF7-83D782527BC5}">
      <dsp:nvSpPr>
        <dsp:cNvPr id="0" name=""/>
        <dsp:cNvSpPr/>
      </dsp:nvSpPr>
      <dsp:spPr>
        <a:xfrm>
          <a:off x="1474783" y="615187"/>
          <a:ext cx="3609540" cy="3609540"/>
        </a:xfrm>
        <a:prstGeom prst="blockArc">
          <a:avLst>
            <a:gd name="adj1" fmla="val 1800000"/>
            <a:gd name="adj2" fmla="val 9000000"/>
            <a:gd name="adj3" fmla="val 4633"/>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1DE0028-607A-4406-9E34-112A576E9596}">
      <dsp:nvSpPr>
        <dsp:cNvPr id="0" name=""/>
        <dsp:cNvSpPr/>
      </dsp:nvSpPr>
      <dsp:spPr>
        <a:xfrm>
          <a:off x="1474783" y="615187"/>
          <a:ext cx="3609540" cy="3609540"/>
        </a:xfrm>
        <a:prstGeom prst="blockArc">
          <a:avLst>
            <a:gd name="adj1" fmla="val 16200000"/>
            <a:gd name="adj2" fmla="val 1800000"/>
            <a:gd name="adj3" fmla="val 4633"/>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C2BE41-9ED2-4A56-9E9B-90F16A3132F7}">
      <dsp:nvSpPr>
        <dsp:cNvPr id="0" name=""/>
        <dsp:cNvSpPr/>
      </dsp:nvSpPr>
      <dsp:spPr>
        <a:xfrm>
          <a:off x="2450057" y="1590461"/>
          <a:ext cx="1658992" cy="165899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Financial Wellness Calendar</a:t>
          </a:r>
        </a:p>
      </dsp:txBody>
      <dsp:txXfrm>
        <a:off x="2693011" y="1833415"/>
        <a:ext cx="1173084" cy="1173084"/>
      </dsp:txXfrm>
    </dsp:sp>
    <dsp:sp modelId="{10B22FB7-3AC4-4394-9466-4DE18CF62616}">
      <dsp:nvSpPr>
        <dsp:cNvPr id="0" name=""/>
        <dsp:cNvSpPr/>
      </dsp:nvSpPr>
      <dsp:spPr>
        <a:xfrm>
          <a:off x="2549441" y="-73118"/>
          <a:ext cx="1460223" cy="1460223"/>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Voya.com educational library</a:t>
          </a:r>
        </a:p>
      </dsp:txBody>
      <dsp:txXfrm>
        <a:off x="2763286" y="140727"/>
        <a:ext cx="1032533" cy="1032533"/>
      </dsp:txXfrm>
    </dsp:sp>
    <dsp:sp modelId="{BB253E74-7362-4B7B-8D9B-FC1BD1FF8B19}">
      <dsp:nvSpPr>
        <dsp:cNvPr id="0" name=""/>
        <dsp:cNvSpPr/>
      </dsp:nvSpPr>
      <dsp:spPr>
        <a:xfrm>
          <a:off x="4076212" y="2571327"/>
          <a:ext cx="1460223" cy="1460223"/>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Voya Learn live webinars</a:t>
          </a:r>
        </a:p>
      </dsp:txBody>
      <dsp:txXfrm>
        <a:off x="4290057" y="2785172"/>
        <a:ext cx="1032533" cy="1032533"/>
      </dsp:txXfrm>
    </dsp:sp>
    <dsp:sp modelId="{6CE581BD-17E6-4980-9E16-0C57421F7ACB}">
      <dsp:nvSpPr>
        <dsp:cNvPr id="0" name=""/>
        <dsp:cNvSpPr/>
      </dsp:nvSpPr>
      <dsp:spPr>
        <a:xfrm>
          <a:off x="1022670" y="2571327"/>
          <a:ext cx="1460223" cy="1460223"/>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Personalized education emails</a:t>
          </a:r>
        </a:p>
      </dsp:txBody>
      <dsp:txXfrm>
        <a:off x="1236515" y="2785172"/>
        <a:ext cx="1032533" cy="1032533"/>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51BF0A9-53F2-4B8B-B39E-AF90FDD41834}" type="datetimeFigureOut">
              <a:rPr lang="id-ID" smtClean="0"/>
              <a:t>05/01/2026</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4708D9-5C52-4F38-89B4-7EBFBBBAB1CC}" type="slidenum">
              <a:rPr lang="id-ID" smtClean="0"/>
              <a:t>‹#›</a:t>
            </a:fld>
            <a:endParaRPr lang="id-ID"/>
          </a:p>
        </p:txBody>
      </p:sp>
    </p:spTree>
    <p:extLst>
      <p:ext uri="{BB962C8B-B14F-4D97-AF65-F5344CB8AC3E}">
        <p14:creationId xmlns:p14="http://schemas.microsoft.com/office/powerpoint/2010/main" val="16830459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A7E3D6-AF70-47AE-A6C7-60B04F479EAD}" type="datetimeFigureOut">
              <a:rPr lang="en-US" smtClean="0"/>
              <a:t>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2C10B2-8DC5-4823-8492-9A06819755BE}" type="slidenum">
              <a:rPr lang="en-US" smtClean="0"/>
              <a:t>‹#›</a:t>
            </a:fld>
            <a:endParaRPr lang="en-US"/>
          </a:p>
        </p:txBody>
      </p:sp>
    </p:spTree>
    <p:extLst>
      <p:ext uri="{BB962C8B-B14F-4D97-AF65-F5344CB8AC3E}">
        <p14:creationId xmlns:p14="http://schemas.microsoft.com/office/powerpoint/2010/main" val="3774772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Today we’ll discuss our 2026 education calendar and how we’ll deliver a more integrated, personalized experience that helps people feel more confident in their financial decisions. You’ll see how our channels come together with our website, webinars, and personalized emails, to create one consistent experience across channels.</a:t>
            </a:r>
          </a:p>
        </p:txBody>
      </p:sp>
      <p:sp>
        <p:nvSpPr>
          <p:cNvPr id="4" name="Slide Number Placeholder 3"/>
          <p:cNvSpPr>
            <a:spLocks noGrp="1"/>
          </p:cNvSpPr>
          <p:nvPr>
            <p:ph type="sldNum" sz="quarter" idx="5"/>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D169D4C4-071F-483F-815A-4531DF3FD0B7}" type="slidenum">
              <a:rPr kumimoji="0" lang="id-ID"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1</a:t>
            </a:fld>
            <a:endParaRPr kumimoji="0" lang="id-ID"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4315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insights demonstrate the need for education and support, and our education calendar is designed to address these concerns.</a:t>
            </a:r>
          </a:p>
        </p:txBody>
      </p:sp>
      <p:sp>
        <p:nvSpPr>
          <p:cNvPr id="4" name="Slide Number Placeholder 3"/>
          <p:cNvSpPr>
            <a:spLocks noGrp="1"/>
          </p:cNvSpPr>
          <p:nvPr>
            <p:ph type="sldNum" sz="quarter" idx="5"/>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D169D4C4-071F-483F-815A-4531DF3FD0B7}" type="slidenum">
              <a:rPr kumimoji="0" lang="id-ID"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2</a:t>
            </a:fld>
            <a:endParaRPr kumimoji="0" lang="id-ID"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6875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goal is to improve the overall employee and participant educational experience. With that, we have some exciting changes coming in 2026. </a:t>
            </a:r>
          </a:p>
          <a:p>
            <a:pPr marL="171450" indent="-171450">
              <a:buFont typeface="Arial" panose="020B0604020202020204" pitchFamily="34" charset="0"/>
              <a:buChar char="•"/>
            </a:pPr>
            <a:r>
              <a:rPr lang="en-US" b="1"/>
              <a:t>Holistic experience: </a:t>
            </a:r>
            <a:r>
              <a:rPr lang="en-US"/>
              <a:t>Employees and participants will feel a connected educational experience across channels,  Whether they are on our voya.com website, attending a Voya Learn live session, receiving a personalized education email or reviewing the Financial Wellness calendar, topics and education will be aligned so it’s a cohesive and connected experience.</a:t>
            </a:r>
          </a:p>
          <a:p>
            <a:pPr marL="171450" indent="-171450">
              <a:buFont typeface="Arial" panose="020B0604020202020204" pitchFamily="34" charset="0"/>
              <a:buChar char="•"/>
            </a:pPr>
            <a:r>
              <a:rPr lang="en-US" b="1"/>
              <a:t>Evolved experience: </a:t>
            </a:r>
            <a:r>
              <a:rPr lang="en-US"/>
              <a:t>We are enhancing Voya.com with a new education library that brings together all our education into one, consolidated library to make education easier to find, no matter what type of medium the education is (e.g. article, on-demand videos, calculators, etc.). We are also improving our Voya Learn live webinar platform, so it provides more of an educational journey to help attendees learn more on the topic that they are interested in.</a:t>
            </a:r>
          </a:p>
          <a:p>
            <a:pPr marL="171450" indent="-171450">
              <a:buFont typeface="Arial" panose="020B0604020202020204" pitchFamily="34" charset="0"/>
              <a:buChar char="•"/>
            </a:pPr>
            <a:r>
              <a:rPr lang="en-US" b="1"/>
              <a:t>Test and learn: </a:t>
            </a:r>
            <a:r>
              <a:rPr lang="en-US"/>
              <a:t>We’re committed to a “pilot and learn” approach. That means we’ll continuously test new ideas across our education channels, gather insights, and use what we learn to improve the participant experience. This cycle of innovation ensures we’re always moving forward and adapting to what participants and employees need.</a:t>
            </a:r>
            <a:endParaRPr lang="en-US" b="1"/>
          </a:p>
        </p:txBody>
      </p:sp>
      <p:sp>
        <p:nvSpPr>
          <p:cNvPr id="4" name="Slide Number Placeholder 3"/>
          <p:cNvSpPr>
            <a:spLocks noGrp="1"/>
          </p:cNvSpPr>
          <p:nvPr>
            <p:ph type="sldNum" sz="quarter" idx="5"/>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D169D4C4-071F-483F-815A-4531DF3FD0B7}" type="slidenum">
              <a:rPr kumimoji="0" lang="id-ID"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3</a:t>
            </a:fld>
            <a:endParaRPr kumimoji="0" lang="id-ID"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3937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provides a holistic overview of the education we provide to participants throughout the year. </a:t>
            </a:r>
          </a:p>
          <a:p>
            <a:endParaRPr lang="en-US"/>
          </a:p>
          <a:p>
            <a:r>
              <a:rPr lang="en-US" b="1"/>
              <a:t>Quarterly education: </a:t>
            </a:r>
            <a:r>
              <a:rPr lang="en-US" b="0"/>
              <a:t>This provides an overview of the educational topics that we’ll be focusing on each quarter throughout the year. These topics are highlighted in our Financial Wellness calendar, on voya.com and in our personalized education emails.</a:t>
            </a:r>
          </a:p>
          <a:p>
            <a:r>
              <a:rPr lang="en-US" b="1"/>
              <a:t>Participant web messages: </a:t>
            </a:r>
            <a:r>
              <a:rPr lang="en-US" b="0"/>
              <a:t>These messages are always-on, dynamic education to nudge participants to their next best action.</a:t>
            </a:r>
          </a:p>
          <a:p>
            <a:pPr>
              <a:lnSpc>
                <a:spcPct val="130000"/>
              </a:lnSpc>
              <a:spcBef>
                <a:spcPts val="200"/>
              </a:spcBef>
              <a:spcAft>
                <a:spcPts val="600"/>
              </a:spcAft>
            </a:pPr>
            <a:r>
              <a:rPr lang="en-US" b="1"/>
              <a:t>Personalized journeys: </a:t>
            </a:r>
            <a:r>
              <a:rPr lang="en-US" sz="1200" b="0" kern="1200">
                <a:solidFill>
                  <a:schemeClr val="bg1"/>
                </a:solidFill>
                <a:latin typeface="+mn-lt"/>
                <a:ea typeface="+mn-ea"/>
                <a:cs typeface="+mn-cs"/>
              </a:rPr>
              <a:t>Through data modeling and intelligent automation, we deliver personalized email messages to nudge participants towards their next best action. Whether that is to save more, diversify investments, designate a beneficiary, or consume education to help achieve financial wellness, we help participants stay focused to reach desired outcomes. The journeys are scored against each other so that employees receive the next best step tailored to them. </a:t>
            </a:r>
          </a:p>
          <a:p>
            <a:pPr>
              <a:lnSpc>
                <a:spcPct val="130000"/>
              </a:lnSpc>
              <a:spcBef>
                <a:spcPts val="200"/>
              </a:spcBef>
              <a:spcAft>
                <a:spcPts val="600"/>
              </a:spcAft>
            </a:pPr>
            <a:r>
              <a:rPr lang="en-US" sz="1200" b="1" kern="1200">
                <a:solidFill>
                  <a:schemeClr val="bg1"/>
                </a:solidFill>
                <a:latin typeface="+mn-lt"/>
                <a:ea typeface="+mn-ea"/>
                <a:cs typeface="+mn-cs"/>
              </a:rPr>
              <a:t>Always on Voya.com digital resources: </a:t>
            </a:r>
            <a:r>
              <a:rPr lang="en-US" sz="1200" b="0" kern="1200">
                <a:solidFill>
                  <a:schemeClr val="bg1"/>
                </a:solidFill>
                <a:latin typeface="+mn-lt"/>
                <a:ea typeface="+mn-ea"/>
                <a:cs typeface="+mn-cs"/>
              </a:rPr>
              <a:t>These are resources on voya.com that employees and participants can access that provides education on all topics related to preparing for retirement, protection, personal finances and more.  They will have the opportunity to read articles, sign up for live webinars, watch on-demand videos, use calculators to model scenarios and more.</a:t>
            </a:r>
          </a:p>
          <a:p>
            <a:pPr>
              <a:lnSpc>
                <a:spcPct val="130000"/>
              </a:lnSpc>
              <a:spcBef>
                <a:spcPts val="200"/>
              </a:spcBef>
              <a:spcAft>
                <a:spcPts val="600"/>
              </a:spcAft>
            </a:pPr>
            <a:r>
              <a:rPr lang="en-US" sz="1200" b="1" kern="1200">
                <a:solidFill>
                  <a:schemeClr val="bg1"/>
                </a:solidFill>
                <a:latin typeface="+mn-lt"/>
                <a:ea typeface="+mn-ea"/>
                <a:cs typeface="+mn-cs"/>
              </a:rPr>
              <a:t>Always on participant website digital resources: </a:t>
            </a:r>
            <a:r>
              <a:rPr lang="en-US" sz="1200" b="0" kern="1200">
                <a:solidFill>
                  <a:schemeClr val="bg1"/>
                </a:solidFill>
                <a:latin typeface="+mn-lt"/>
                <a:ea typeface="+mn-ea"/>
                <a:cs typeface="+mn-cs"/>
              </a:rPr>
              <a:t>Participants will have access to our participant web experience, where they will be able to aggregate their all their accounts to see their full financial picture, enroll in life event journeys, get insights on their spending habits, view and update their budget, use </a:t>
            </a:r>
            <a:r>
              <a:rPr lang="en-US" sz="1200" b="0" kern="1200" err="1">
                <a:solidFill>
                  <a:schemeClr val="bg1"/>
                </a:solidFill>
                <a:latin typeface="+mn-lt"/>
                <a:ea typeface="+mn-ea"/>
                <a:cs typeface="+mn-cs"/>
              </a:rPr>
              <a:t>myOrangeMoney</a:t>
            </a:r>
            <a:r>
              <a:rPr lang="en-US" sz="1200" b="0" kern="1200">
                <a:solidFill>
                  <a:schemeClr val="bg1"/>
                </a:solidFill>
                <a:latin typeface="+mn-lt"/>
                <a:ea typeface="+mn-ea"/>
                <a:cs typeface="+mn-cs"/>
              </a:rPr>
              <a:t> to estimate their retirement savings, model scenarios, increase contributions, assess their Financial Wellness and get education based on their needs, and more.</a:t>
            </a:r>
          </a:p>
          <a:p>
            <a:pPr>
              <a:lnSpc>
                <a:spcPct val="130000"/>
              </a:lnSpc>
              <a:spcBef>
                <a:spcPts val="200"/>
              </a:spcBef>
              <a:spcAft>
                <a:spcPts val="600"/>
              </a:spcAft>
            </a:pPr>
            <a:endParaRPr lang="en-US" sz="1200" b="0" kern="1200">
              <a:solidFill>
                <a:schemeClr val="bg1"/>
              </a:solidFill>
              <a:latin typeface="+mn-lt"/>
              <a:ea typeface="+mn-ea"/>
              <a:cs typeface="+mn-cs"/>
            </a:endParaRPr>
          </a:p>
          <a:p>
            <a:pPr>
              <a:lnSpc>
                <a:spcPct val="130000"/>
              </a:lnSpc>
              <a:spcBef>
                <a:spcPts val="200"/>
              </a:spcBef>
              <a:spcAft>
                <a:spcPts val="600"/>
              </a:spcAft>
            </a:pPr>
            <a:r>
              <a:rPr lang="en-US" sz="1200" b="0" kern="1200">
                <a:solidFill>
                  <a:schemeClr val="bg1"/>
                </a:solidFill>
                <a:latin typeface="+mn-lt"/>
                <a:ea typeface="+mn-ea"/>
                <a:cs typeface="+mn-cs"/>
              </a:rPr>
              <a:t>We also provide education resources for national campaigns such as America Saves Week, National 401(k) or 403(b) Day and National Retirement Security Month.</a:t>
            </a:r>
            <a:endParaRPr lang="en-US" b="1"/>
          </a:p>
        </p:txBody>
      </p:sp>
      <p:sp>
        <p:nvSpPr>
          <p:cNvPr id="4" name="Slide Number Placeholder 3"/>
          <p:cNvSpPr>
            <a:spLocks noGrp="1"/>
          </p:cNvSpPr>
          <p:nvPr>
            <p:ph type="sldNum" sz="quarter" idx="5"/>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D169D4C4-071F-483F-815A-4531DF3FD0B7}" type="slidenum">
              <a:rPr kumimoji="0" lang="id-ID"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4</a:t>
            </a:fld>
            <a:endParaRPr kumimoji="0" lang="id-ID"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7992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education experience will be centered around our 2026 Financial Wellness calendar. Whether an employee is on our website, reviewing our Voya Learn live webinar, or receiving personalized educational emails, employees will see similar messaging and themes across many channels, hopefully driving clarity and confidence with employees and participants. </a:t>
            </a:r>
          </a:p>
        </p:txBody>
      </p:sp>
      <p:sp>
        <p:nvSpPr>
          <p:cNvPr id="4" name="Slide Number Placeholder 3"/>
          <p:cNvSpPr>
            <a:spLocks noGrp="1"/>
          </p:cNvSpPr>
          <p:nvPr>
            <p:ph type="sldNum" sz="quarter" idx="5"/>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D169D4C4-071F-483F-815A-4531DF3FD0B7}" type="slidenum">
              <a:rPr kumimoji="0" lang="id-ID"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5</a:t>
            </a:fld>
            <a:endParaRPr kumimoji="0" lang="id-ID"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3199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Financial Wellness calendar is a practical monthly roadmap with reminders, tips, and resources for budgeting, benefits, retirement planning, and deadlines. Our goal is to provide education throughout the year, to employees and participants, to improve their financial literacy while also providing nudges and building confidence throughout the year.</a:t>
            </a:r>
          </a:p>
        </p:txBody>
      </p:sp>
      <p:sp>
        <p:nvSpPr>
          <p:cNvPr id="4" name="Slide Number Placeholder 3"/>
          <p:cNvSpPr>
            <a:spLocks noGrp="1"/>
          </p:cNvSpPr>
          <p:nvPr>
            <p:ph type="sldNum" sz="quarter" idx="5"/>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D169D4C4-071F-483F-815A-4531DF3FD0B7}" type="slidenum">
              <a:rPr kumimoji="0" lang="id-ID"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6</a:t>
            </a:fld>
            <a:endParaRPr kumimoji="0" lang="id-ID"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5487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dives a little deeper into the topics covered in the Financial Wellness calendar. Let’s look at the topics we’ll highlight each quarter. We will also offer education around any trending topics throughout the year such as market volatility, COLA limits and more.</a:t>
            </a:r>
          </a:p>
          <a:p>
            <a:endParaRPr lang="en-US"/>
          </a:p>
          <a:p>
            <a:r>
              <a:rPr lang="en-US"/>
              <a:t>&lt;Review topics within each of the quarters.&gt;</a:t>
            </a:r>
          </a:p>
        </p:txBody>
      </p:sp>
      <p:sp>
        <p:nvSpPr>
          <p:cNvPr id="4" name="Slide Number Placeholder 3"/>
          <p:cNvSpPr>
            <a:spLocks noGrp="1"/>
          </p:cNvSpPr>
          <p:nvPr>
            <p:ph type="sldNum" sz="quarter" idx="5"/>
          </p:nvPr>
        </p:nvSpPr>
        <p:spPr/>
        <p:txBody>
          <a:bodyPr/>
          <a:lstStyle/>
          <a:p>
            <a:fld id="{0E2C10B2-8DC5-4823-8492-9A06819755BE}" type="slidenum">
              <a:rPr lang="en-US" smtClean="0"/>
              <a:t>7</a:t>
            </a:fld>
            <a:endParaRPr lang="en-US"/>
          </a:p>
        </p:txBody>
      </p:sp>
    </p:spTree>
    <p:extLst>
      <p:ext uri="{BB962C8B-B14F-4D97-AF65-F5344CB8AC3E}">
        <p14:creationId xmlns:p14="http://schemas.microsoft.com/office/powerpoint/2010/main" val="2634401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9D891-4D3F-AD82-FF26-89EC11B31E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3FB57E-5CA2-BB13-968D-06F4EB6336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9387E7-7D41-5F06-80AF-1109007454B9}"/>
              </a:ext>
            </a:extLst>
          </p:cNvPr>
          <p:cNvSpPr>
            <a:spLocks noGrp="1"/>
          </p:cNvSpPr>
          <p:nvPr>
            <p:ph type="body" idx="1"/>
          </p:nvPr>
        </p:nvSpPr>
        <p:spPr/>
        <p:txBody>
          <a:bodyPr/>
          <a:lstStyle/>
          <a:p>
            <a:r>
              <a:rPr lang="en-US"/>
              <a:t>In 2026, we’ll expand </a:t>
            </a:r>
            <a:r>
              <a:rPr lang="en-US" b="0"/>
              <a:t>A/B testing to have a more targeted and personalized educational email</a:t>
            </a:r>
            <a:r>
              <a:rPr lang="en-US"/>
              <a:t>, aligning email content and timing with webinars and library topics for one unified experience. You’ll see the topics that we will be focusing on in each personalized education email, along with the Voya Learn live webinar that we will highlighting within each of the emails.</a:t>
            </a:r>
          </a:p>
        </p:txBody>
      </p:sp>
      <p:sp>
        <p:nvSpPr>
          <p:cNvPr id="4" name="Slide Number Placeholder 3">
            <a:extLst>
              <a:ext uri="{FF2B5EF4-FFF2-40B4-BE49-F238E27FC236}">
                <a16:creationId xmlns:a16="http://schemas.microsoft.com/office/drawing/2014/main" id="{5D3E74A4-11E2-68FA-E656-A3724FE17CBC}"/>
              </a:ext>
            </a:extLst>
          </p:cNvPr>
          <p:cNvSpPr>
            <a:spLocks noGrp="1"/>
          </p:cNvSpPr>
          <p:nvPr>
            <p:ph type="sldNum" sz="quarter" idx="5"/>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D169D4C4-071F-483F-815A-4531DF3FD0B7}" type="slidenum">
              <a:rPr kumimoji="0" lang="id-ID"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8</a:t>
            </a:fld>
            <a:endParaRPr kumimoji="0" lang="id-ID"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1308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upcoming National Education Campaigns will feature a suite of marketing materials designed to drive participant engagement and promote account activity. These include:</a:t>
            </a:r>
          </a:p>
          <a:p>
            <a:pPr marL="171450" indent="-171450">
              <a:buFont typeface="Arial"/>
              <a:buChar char="•"/>
            </a:pPr>
            <a:r>
              <a:rPr lang="en-US" b="1"/>
              <a:t>Flyers</a:t>
            </a:r>
            <a:r>
              <a:rPr lang="en-US"/>
              <a:t> for onsite or virtual distribution</a:t>
            </a:r>
          </a:p>
          <a:p>
            <a:pPr marL="171450" indent="-171450">
              <a:buFont typeface="Arial"/>
              <a:buChar char="•"/>
            </a:pPr>
            <a:r>
              <a:rPr lang="en-US" b="1"/>
              <a:t>Digital signage</a:t>
            </a:r>
            <a:r>
              <a:rPr lang="en-US"/>
              <a:t> for high-visibility placement</a:t>
            </a:r>
          </a:p>
          <a:p>
            <a:pPr marL="171450" indent="-171450">
              <a:buFont typeface="Arial"/>
              <a:buChar char="•"/>
            </a:pPr>
            <a:r>
              <a:rPr lang="en-US" b="1"/>
              <a:t>Personalized email newsletters</a:t>
            </a:r>
            <a:r>
              <a:rPr lang="en-US"/>
              <a:t> with targeted callouts</a:t>
            </a:r>
          </a:p>
          <a:p>
            <a:r>
              <a:rPr lang="en-US"/>
              <a:t>Each campaign is strategically crafted to encourage participants to explore educational resources and take action, specifically to </a:t>
            </a:r>
            <a:r>
              <a:rPr lang="en-US" b="1"/>
              <a:t>log into their accounts</a:t>
            </a:r>
            <a:r>
              <a:rPr lang="en-US"/>
              <a:t> and </a:t>
            </a:r>
            <a:r>
              <a:rPr lang="en-US" b="1"/>
              <a:t>engage with tools</a:t>
            </a:r>
            <a:r>
              <a:rPr lang="en-US"/>
              <a:t> that support their financial wellness. As a plan sponsor, you’ll have access to these materials in advance to support your communication efforts and reinforce campaign messaging.</a:t>
            </a:r>
          </a:p>
          <a:p>
            <a:endParaRPr lang="en-US"/>
          </a:p>
        </p:txBody>
      </p:sp>
      <p:sp>
        <p:nvSpPr>
          <p:cNvPr id="4" name="Slide Number Placeholder 3"/>
          <p:cNvSpPr>
            <a:spLocks noGrp="1"/>
          </p:cNvSpPr>
          <p:nvPr>
            <p:ph type="sldNum" sz="quarter" idx="5"/>
          </p:nvPr>
        </p:nvSpPr>
        <p:spPr/>
        <p:txBody>
          <a:bodyPr/>
          <a:lstStyle/>
          <a:p>
            <a:fld id="{0E2C10B2-8DC5-4823-8492-9A06819755BE}" type="slidenum">
              <a:rPr lang="en-US" smtClean="0"/>
              <a:t>9</a:t>
            </a:fld>
            <a:endParaRPr lang="en-US"/>
          </a:p>
        </p:txBody>
      </p:sp>
    </p:spTree>
    <p:extLst>
      <p:ext uri="{BB962C8B-B14F-4D97-AF65-F5344CB8AC3E}">
        <p14:creationId xmlns:p14="http://schemas.microsoft.com/office/powerpoint/2010/main" val="33828520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pic>
        <p:nvPicPr>
          <p:cNvPr id="3" name="Picture 2" descr="An orange rectangular object with black border&#10;&#10;Description automatically generated">
            <a:extLst>
              <a:ext uri="{FF2B5EF4-FFF2-40B4-BE49-F238E27FC236}">
                <a16:creationId xmlns:a16="http://schemas.microsoft.com/office/drawing/2014/main" id="{A8A97BB0-A424-AEBB-5D7F-28A28DD6834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036" t="3309" r="8633" b="23015"/>
          <a:stretch/>
        </p:blipFill>
        <p:spPr>
          <a:xfrm>
            <a:off x="0" y="0"/>
            <a:ext cx="12192000" cy="6858000"/>
          </a:xfrm>
          <a:prstGeom prst="rect">
            <a:avLst/>
          </a:prstGeom>
        </p:spPr>
      </p:pic>
      <p:sp>
        <p:nvSpPr>
          <p:cNvPr id="11" name="Title 1">
            <a:extLst>
              <a:ext uri="{FF2B5EF4-FFF2-40B4-BE49-F238E27FC236}">
                <a16:creationId xmlns:a16="http://schemas.microsoft.com/office/drawing/2014/main" id="{95375CFF-F963-3FBD-D0BE-4D249C32CD21}"/>
              </a:ext>
            </a:extLst>
          </p:cNvPr>
          <p:cNvSpPr>
            <a:spLocks noGrp="1"/>
          </p:cNvSpPr>
          <p:nvPr>
            <p:ph type="title"/>
          </p:nvPr>
        </p:nvSpPr>
        <p:spPr>
          <a:xfrm>
            <a:off x="549265" y="2372883"/>
            <a:ext cx="7278553" cy="1223355"/>
          </a:xfrm>
          <a:prstGeom prst="rect">
            <a:avLst/>
          </a:prstGeom>
        </p:spPr>
        <p:txBody>
          <a:bodyPr>
            <a:noAutofit/>
          </a:bodyPr>
          <a:lstStyle>
            <a:lvl1pPr>
              <a:defRPr sz="5333">
                <a:solidFill>
                  <a:schemeClr val="bg1"/>
                </a:solidFill>
              </a:defRPr>
            </a:lvl1pPr>
          </a:lstStyle>
          <a:p>
            <a:r>
              <a:rPr lang="en-US"/>
              <a:t>Click to edit Master title style</a:t>
            </a:r>
          </a:p>
        </p:txBody>
      </p:sp>
      <p:sp>
        <p:nvSpPr>
          <p:cNvPr id="12" name="Subtitle 2">
            <a:extLst>
              <a:ext uri="{FF2B5EF4-FFF2-40B4-BE49-F238E27FC236}">
                <a16:creationId xmlns:a16="http://schemas.microsoft.com/office/drawing/2014/main" id="{82121F57-9D81-222D-A87C-5050E326E4F9}"/>
              </a:ext>
            </a:extLst>
          </p:cNvPr>
          <p:cNvSpPr>
            <a:spLocks noGrp="1"/>
          </p:cNvSpPr>
          <p:nvPr>
            <p:ph type="subTitle" idx="1"/>
          </p:nvPr>
        </p:nvSpPr>
        <p:spPr>
          <a:xfrm>
            <a:off x="549264" y="3987799"/>
            <a:ext cx="6336704" cy="856575"/>
          </a:xfrm>
          <a:prstGeom prst="rect">
            <a:avLst/>
          </a:prstGeom>
        </p:spPr>
        <p:txBody>
          <a:bodyPr>
            <a:normAutofit/>
          </a:bodyPr>
          <a:lstStyle>
            <a:lvl1pPr marL="0" indent="0" algn="l">
              <a:buFont typeface="Arial" panose="020B0604020202020204" pitchFamily="34" charset="0"/>
              <a:buNone/>
              <a:defRPr sz="3200">
                <a:solidFill>
                  <a:schemeClr val="bg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pic>
        <p:nvPicPr>
          <p:cNvPr id="2" name="Picture 1" descr="A black and white logo&#10;&#10;Description automatically generated">
            <a:extLst>
              <a:ext uri="{FF2B5EF4-FFF2-40B4-BE49-F238E27FC236}">
                <a16:creationId xmlns:a16="http://schemas.microsoft.com/office/drawing/2014/main" id="{8F68BC56-9D24-EE10-AC79-CC108065862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7088" y="371049"/>
            <a:ext cx="3508824" cy="769508"/>
          </a:xfrm>
          <a:prstGeom prst="rect">
            <a:avLst/>
          </a:prstGeom>
        </p:spPr>
      </p:pic>
      <p:sp>
        <p:nvSpPr>
          <p:cNvPr id="10" name="Slide Number Placeholder 5">
            <a:extLst>
              <a:ext uri="{FF2B5EF4-FFF2-40B4-BE49-F238E27FC236}">
                <a16:creationId xmlns:a16="http://schemas.microsoft.com/office/drawing/2014/main" id="{6C75D6C1-A92F-29AC-903E-6E5FA091439C}"/>
              </a:ext>
            </a:extLst>
          </p:cNvPr>
          <p:cNvSpPr>
            <a:spLocks noGrp="1"/>
          </p:cNvSpPr>
          <p:nvPr>
            <p:ph type="sldNum" sz="quarter" idx="4"/>
          </p:nvPr>
        </p:nvSpPr>
        <p:spPr>
          <a:xfrm>
            <a:off x="11353801" y="6309783"/>
            <a:ext cx="607828" cy="366183"/>
          </a:xfrm>
          <a:prstGeom prst="rect">
            <a:avLst/>
          </a:prstGeom>
        </p:spPr>
        <p:txBody>
          <a:bodyPr vert="horz" lIns="91440" tIns="45720" rIns="91440" bIns="45720" rtlCol="0" anchor="ctr"/>
          <a:lstStyle>
            <a:lvl1pPr algn="l">
              <a:defRPr sz="1067" b="0" i="0">
                <a:solidFill>
                  <a:schemeClr val="tx2"/>
                </a:solidFill>
                <a:latin typeface="Gill Sans MT" panose="020B0502020104020203" pitchFamily="34" charset="77"/>
              </a:defRPr>
            </a:lvl1pPr>
          </a:lstStyle>
          <a:p>
            <a:fld id="{E90407E6-B41D-B446-A8AD-8AB2AE91D738}" type="slidenum">
              <a:rPr lang="en-US" smtClean="0"/>
              <a:pPr/>
              <a:t>‹#›</a:t>
            </a:fld>
            <a:endParaRPr lang="en-US"/>
          </a:p>
        </p:txBody>
      </p:sp>
    </p:spTree>
    <p:extLst>
      <p:ext uri="{BB962C8B-B14F-4D97-AF65-F5344CB8AC3E}">
        <p14:creationId xmlns:p14="http://schemas.microsoft.com/office/powerpoint/2010/main" val="2941621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line_subhead_righ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C39D575-4BD7-2E38-F636-023912BF7005}"/>
              </a:ext>
            </a:extLst>
          </p:cNvPr>
          <p:cNvSpPr>
            <a:spLocks noGrp="1"/>
          </p:cNvSpPr>
          <p:nvPr>
            <p:ph type="title"/>
          </p:nvPr>
        </p:nvSpPr>
        <p:spPr>
          <a:xfrm>
            <a:off x="4655024" y="947330"/>
            <a:ext cx="6133051" cy="626841"/>
          </a:xfrm>
          <a:prstGeom prst="rect">
            <a:avLst/>
          </a:prstGeom>
        </p:spPr>
        <p:txBody>
          <a:bodyPr>
            <a:noAutofit/>
          </a:bodyPr>
          <a:lstStyle>
            <a:lvl1pPr>
              <a:defRPr sz="3733"/>
            </a:lvl1pPr>
          </a:lstStyle>
          <a:p>
            <a:r>
              <a:rPr lang="en-US"/>
              <a:t>Click to edit Master title style</a:t>
            </a:r>
          </a:p>
        </p:txBody>
      </p:sp>
      <p:sp>
        <p:nvSpPr>
          <p:cNvPr id="7" name="Rectangle 6">
            <a:extLst>
              <a:ext uri="{FF2B5EF4-FFF2-40B4-BE49-F238E27FC236}">
                <a16:creationId xmlns:a16="http://schemas.microsoft.com/office/drawing/2014/main" id="{A049CD94-ACE7-3DA4-C104-FB58EDD06080}"/>
              </a:ext>
            </a:extLst>
          </p:cNvPr>
          <p:cNvSpPr/>
          <p:nvPr userDrawn="1"/>
        </p:nvSpPr>
        <p:spPr>
          <a:xfrm>
            <a:off x="0" y="0"/>
            <a:ext cx="12192000" cy="740701"/>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latin typeface="Gill Sans MT" panose="020B0502020104020203" pitchFamily="34" charset="77"/>
            </a:endParaRPr>
          </a:p>
        </p:txBody>
      </p:sp>
      <p:pic>
        <p:nvPicPr>
          <p:cNvPr id="9" name="Picture 8" descr="A black and orange logo&#10;&#10;Description automatically generated">
            <a:extLst>
              <a:ext uri="{FF2B5EF4-FFF2-40B4-BE49-F238E27FC236}">
                <a16:creationId xmlns:a16="http://schemas.microsoft.com/office/drawing/2014/main" id="{5FB2D589-58D7-F5DC-2E77-2FF3C47F19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1972" y="73246"/>
            <a:ext cx="2811624" cy="616607"/>
          </a:xfrm>
          <a:prstGeom prst="rect">
            <a:avLst/>
          </a:prstGeom>
        </p:spPr>
      </p:pic>
      <p:sp>
        <p:nvSpPr>
          <p:cNvPr id="3" name="Slide Number Placeholder 2">
            <a:extLst>
              <a:ext uri="{FF2B5EF4-FFF2-40B4-BE49-F238E27FC236}">
                <a16:creationId xmlns:a16="http://schemas.microsoft.com/office/drawing/2014/main" id="{1049898C-EE20-0196-E62A-26A180F08355}"/>
              </a:ext>
            </a:extLst>
          </p:cNvPr>
          <p:cNvSpPr>
            <a:spLocks noGrp="1"/>
          </p:cNvSpPr>
          <p:nvPr>
            <p:ph type="sldNum" sz="quarter" idx="12"/>
          </p:nvPr>
        </p:nvSpPr>
        <p:spPr>
          <a:xfrm>
            <a:off x="11353801" y="6309783"/>
            <a:ext cx="607828" cy="366183"/>
          </a:xfrm>
          <a:prstGeom prst="rect">
            <a:avLst/>
          </a:prstGeom>
        </p:spPr>
        <p:txBody>
          <a:bodyPr/>
          <a:lstStyle/>
          <a:p>
            <a:fld id="{E90407E6-B41D-B446-A8AD-8AB2AE91D738}" type="slidenum">
              <a:rPr lang="en-US" smtClean="0"/>
              <a:pPr/>
              <a:t>‹#›</a:t>
            </a:fld>
            <a:endParaRPr lang="en-US"/>
          </a:p>
        </p:txBody>
      </p:sp>
      <p:sp>
        <p:nvSpPr>
          <p:cNvPr id="10" name="Subtitle 2">
            <a:extLst>
              <a:ext uri="{FF2B5EF4-FFF2-40B4-BE49-F238E27FC236}">
                <a16:creationId xmlns:a16="http://schemas.microsoft.com/office/drawing/2014/main" id="{1D0D2286-D764-F324-F201-B60BE66AA50A}"/>
              </a:ext>
            </a:extLst>
          </p:cNvPr>
          <p:cNvSpPr>
            <a:spLocks noGrp="1"/>
          </p:cNvSpPr>
          <p:nvPr>
            <p:ph type="subTitle" idx="1"/>
          </p:nvPr>
        </p:nvSpPr>
        <p:spPr>
          <a:xfrm>
            <a:off x="4655024" y="1574171"/>
            <a:ext cx="6133051" cy="482600"/>
          </a:xfrm>
          <a:prstGeom prst="rect">
            <a:avLst/>
          </a:prstGeom>
        </p:spPr>
        <p:txBody>
          <a:bodyPr>
            <a:normAutofit/>
          </a:bodyPr>
          <a:lstStyle>
            <a:lvl1pPr marL="0" indent="0" algn="l">
              <a:buFont typeface="Arial" panose="020B0604020202020204" pitchFamily="34" charset="0"/>
              <a:buNone/>
              <a:defRPr sz="2667">
                <a:solidFill>
                  <a:schemeClr val="tx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2" name="Text Placeholder 6">
            <a:extLst>
              <a:ext uri="{FF2B5EF4-FFF2-40B4-BE49-F238E27FC236}">
                <a16:creationId xmlns:a16="http://schemas.microsoft.com/office/drawing/2014/main" id="{10CD0A7C-8FC3-D8A2-420E-4179CBF08D4C}"/>
              </a:ext>
            </a:extLst>
          </p:cNvPr>
          <p:cNvSpPr>
            <a:spLocks noGrp="1"/>
          </p:cNvSpPr>
          <p:nvPr>
            <p:ph type="body" sz="quarter" idx="11" hasCustomPrompt="1"/>
          </p:nvPr>
        </p:nvSpPr>
        <p:spPr>
          <a:xfrm>
            <a:off x="479790" y="6273357"/>
            <a:ext cx="4734025" cy="238956"/>
          </a:xfrm>
          <a:prstGeom prst="rect">
            <a:avLst/>
          </a:prstGeom>
        </p:spPr>
        <p:txBody>
          <a:bodyPr anchor="ctr"/>
          <a:lstStyle>
            <a:lvl1pPr marL="0" indent="0">
              <a:spcBef>
                <a:spcPts val="0"/>
              </a:spcBef>
              <a:buNone/>
              <a:defRPr sz="1067">
                <a:solidFill>
                  <a:schemeClr val="tx1"/>
                </a:solidFill>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2994485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line_subhead_midd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C39D575-4BD7-2E38-F636-023912BF7005}"/>
              </a:ext>
            </a:extLst>
          </p:cNvPr>
          <p:cNvSpPr>
            <a:spLocks noGrp="1"/>
          </p:cNvSpPr>
          <p:nvPr>
            <p:ph type="title"/>
          </p:nvPr>
        </p:nvSpPr>
        <p:spPr>
          <a:xfrm>
            <a:off x="331973" y="2488789"/>
            <a:ext cx="3732028" cy="626841"/>
          </a:xfrm>
          <a:prstGeom prst="rect">
            <a:avLst/>
          </a:prstGeom>
        </p:spPr>
        <p:txBody>
          <a:bodyPr>
            <a:noAutofit/>
          </a:bodyPr>
          <a:lstStyle>
            <a:lvl1pPr>
              <a:defRPr sz="3733"/>
            </a:lvl1pPr>
          </a:lstStyle>
          <a:p>
            <a:r>
              <a:rPr lang="en-US"/>
              <a:t>Click to edit Master title style</a:t>
            </a:r>
          </a:p>
        </p:txBody>
      </p:sp>
      <p:sp>
        <p:nvSpPr>
          <p:cNvPr id="7" name="Rectangle 6">
            <a:extLst>
              <a:ext uri="{FF2B5EF4-FFF2-40B4-BE49-F238E27FC236}">
                <a16:creationId xmlns:a16="http://schemas.microsoft.com/office/drawing/2014/main" id="{A049CD94-ACE7-3DA4-C104-FB58EDD06080}"/>
              </a:ext>
            </a:extLst>
          </p:cNvPr>
          <p:cNvSpPr/>
          <p:nvPr userDrawn="1"/>
        </p:nvSpPr>
        <p:spPr>
          <a:xfrm>
            <a:off x="0" y="0"/>
            <a:ext cx="12192000" cy="740701"/>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latin typeface="Gill Sans MT" panose="020B0502020104020203" pitchFamily="34" charset="77"/>
            </a:endParaRPr>
          </a:p>
        </p:txBody>
      </p:sp>
      <p:pic>
        <p:nvPicPr>
          <p:cNvPr id="9" name="Picture 8" descr="A black and orange logo&#10;&#10;Description automatically generated">
            <a:extLst>
              <a:ext uri="{FF2B5EF4-FFF2-40B4-BE49-F238E27FC236}">
                <a16:creationId xmlns:a16="http://schemas.microsoft.com/office/drawing/2014/main" id="{5FB2D589-58D7-F5DC-2E77-2FF3C47F19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1972" y="73246"/>
            <a:ext cx="2811624" cy="616607"/>
          </a:xfrm>
          <a:prstGeom prst="rect">
            <a:avLst/>
          </a:prstGeom>
        </p:spPr>
      </p:pic>
      <p:sp>
        <p:nvSpPr>
          <p:cNvPr id="3" name="Slide Number Placeholder 2">
            <a:extLst>
              <a:ext uri="{FF2B5EF4-FFF2-40B4-BE49-F238E27FC236}">
                <a16:creationId xmlns:a16="http://schemas.microsoft.com/office/drawing/2014/main" id="{8E21B871-9EC3-AB9F-9163-58DD8D8E0262}"/>
              </a:ext>
            </a:extLst>
          </p:cNvPr>
          <p:cNvSpPr>
            <a:spLocks noGrp="1"/>
          </p:cNvSpPr>
          <p:nvPr>
            <p:ph type="sldNum" sz="quarter" idx="12"/>
          </p:nvPr>
        </p:nvSpPr>
        <p:spPr>
          <a:xfrm>
            <a:off x="11353801" y="6309783"/>
            <a:ext cx="607828" cy="366183"/>
          </a:xfrm>
          <a:prstGeom prst="rect">
            <a:avLst/>
          </a:prstGeom>
        </p:spPr>
        <p:txBody>
          <a:bodyPr/>
          <a:lstStyle/>
          <a:p>
            <a:fld id="{E90407E6-B41D-B446-A8AD-8AB2AE91D738}" type="slidenum">
              <a:rPr lang="en-US" smtClean="0"/>
              <a:pPr/>
              <a:t>‹#›</a:t>
            </a:fld>
            <a:endParaRPr lang="en-US"/>
          </a:p>
        </p:txBody>
      </p:sp>
      <p:sp>
        <p:nvSpPr>
          <p:cNvPr id="16" name="Subtitle 2">
            <a:extLst>
              <a:ext uri="{FF2B5EF4-FFF2-40B4-BE49-F238E27FC236}">
                <a16:creationId xmlns:a16="http://schemas.microsoft.com/office/drawing/2014/main" id="{4C03821A-8F89-5F82-8C86-D75A7F01F4EF}"/>
              </a:ext>
            </a:extLst>
          </p:cNvPr>
          <p:cNvSpPr>
            <a:spLocks noGrp="1"/>
          </p:cNvSpPr>
          <p:nvPr>
            <p:ph type="subTitle" idx="1"/>
          </p:nvPr>
        </p:nvSpPr>
        <p:spPr>
          <a:xfrm>
            <a:off x="331973" y="3767143"/>
            <a:ext cx="3732028" cy="482600"/>
          </a:xfrm>
          <a:prstGeom prst="rect">
            <a:avLst/>
          </a:prstGeom>
        </p:spPr>
        <p:txBody>
          <a:bodyPr>
            <a:normAutofit/>
          </a:bodyPr>
          <a:lstStyle>
            <a:lvl1pPr marL="0" indent="0" algn="l">
              <a:buFont typeface="Arial" panose="020B0604020202020204" pitchFamily="34" charset="0"/>
              <a:buNone/>
              <a:defRPr sz="2667">
                <a:solidFill>
                  <a:schemeClr val="tx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7" name="Text Placeholder 6">
            <a:extLst>
              <a:ext uri="{FF2B5EF4-FFF2-40B4-BE49-F238E27FC236}">
                <a16:creationId xmlns:a16="http://schemas.microsoft.com/office/drawing/2014/main" id="{4FAA33BC-5F3A-3931-779F-2D099D19B635}"/>
              </a:ext>
            </a:extLst>
          </p:cNvPr>
          <p:cNvSpPr>
            <a:spLocks noGrp="1"/>
          </p:cNvSpPr>
          <p:nvPr>
            <p:ph type="body" sz="quarter" idx="11" hasCustomPrompt="1"/>
          </p:nvPr>
        </p:nvSpPr>
        <p:spPr>
          <a:xfrm>
            <a:off x="479790" y="6273357"/>
            <a:ext cx="4734025" cy="238956"/>
          </a:xfrm>
          <a:prstGeom prst="rect">
            <a:avLst/>
          </a:prstGeom>
        </p:spPr>
        <p:txBody>
          <a:bodyPr anchor="ctr"/>
          <a:lstStyle>
            <a:lvl1pPr marL="0" indent="0">
              <a:spcBef>
                <a:spcPts val="0"/>
              </a:spcBef>
              <a:buNone/>
              <a:defRPr sz="1067">
                <a:solidFill>
                  <a:schemeClr val="tx1"/>
                </a:solidFill>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3628795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o headlin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49CD94-ACE7-3DA4-C104-FB58EDD06080}"/>
              </a:ext>
            </a:extLst>
          </p:cNvPr>
          <p:cNvSpPr/>
          <p:nvPr userDrawn="1"/>
        </p:nvSpPr>
        <p:spPr>
          <a:xfrm>
            <a:off x="0" y="0"/>
            <a:ext cx="12192000" cy="740701"/>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latin typeface="Gill Sans MT" panose="020B0502020104020203" pitchFamily="34" charset="77"/>
            </a:endParaRPr>
          </a:p>
        </p:txBody>
      </p:sp>
      <p:pic>
        <p:nvPicPr>
          <p:cNvPr id="9" name="Picture 8" descr="A black and orange logo&#10;&#10;Description automatically generated">
            <a:extLst>
              <a:ext uri="{FF2B5EF4-FFF2-40B4-BE49-F238E27FC236}">
                <a16:creationId xmlns:a16="http://schemas.microsoft.com/office/drawing/2014/main" id="{5FB2D589-58D7-F5DC-2E77-2FF3C47F19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1972" y="73246"/>
            <a:ext cx="2811624" cy="616607"/>
          </a:xfrm>
          <a:prstGeom prst="rect">
            <a:avLst/>
          </a:prstGeom>
        </p:spPr>
      </p:pic>
      <p:sp>
        <p:nvSpPr>
          <p:cNvPr id="3" name="Slide Number Placeholder 2">
            <a:extLst>
              <a:ext uri="{FF2B5EF4-FFF2-40B4-BE49-F238E27FC236}">
                <a16:creationId xmlns:a16="http://schemas.microsoft.com/office/drawing/2014/main" id="{E990934A-1DD3-6648-C3ED-7035A582DAF4}"/>
              </a:ext>
            </a:extLst>
          </p:cNvPr>
          <p:cNvSpPr>
            <a:spLocks noGrp="1"/>
          </p:cNvSpPr>
          <p:nvPr>
            <p:ph type="sldNum" sz="quarter" idx="11"/>
          </p:nvPr>
        </p:nvSpPr>
        <p:spPr>
          <a:xfrm>
            <a:off x="11353801" y="6309783"/>
            <a:ext cx="607828" cy="366183"/>
          </a:xfrm>
          <a:prstGeom prst="rect">
            <a:avLst/>
          </a:prstGeom>
        </p:spPr>
        <p:txBody>
          <a:bodyPr/>
          <a:lstStyle/>
          <a:p>
            <a:fld id="{E90407E6-B41D-B446-A8AD-8AB2AE91D738}" type="slidenum">
              <a:rPr lang="en-US" smtClean="0"/>
              <a:pPr/>
              <a:t>‹#›</a:t>
            </a:fld>
            <a:endParaRPr lang="en-US"/>
          </a:p>
        </p:txBody>
      </p:sp>
      <p:sp>
        <p:nvSpPr>
          <p:cNvPr id="4" name="Text Placeholder 6">
            <a:extLst>
              <a:ext uri="{FF2B5EF4-FFF2-40B4-BE49-F238E27FC236}">
                <a16:creationId xmlns:a16="http://schemas.microsoft.com/office/drawing/2014/main" id="{EE30A316-770B-6016-D722-318DC0D9BA23}"/>
              </a:ext>
            </a:extLst>
          </p:cNvPr>
          <p:cNvSpPr>
            <a:spLocks noGrp="1"/>
          </p:cNvSpPr>
          <p:nvPr>
            <p:ph type="body" sz="quarter" idx="12" hasCustomPrompt="1"/>
          </p:nvPr>
        </p:nvSpPr>
        <p:spPr>
          <a:xfrm>
            <a:off x="479790" y="6273357"/>
            <a:ext cx="4734025" cy="238956"/>
          </a:xfrm>
          <a:prstGeom prst="rect">
            <a:avLst/>
          </a:prstGeom>
        </p:spPr>
        <p:txBody>
          <a:bodyPr anchor="ctr"/>
          <a:lstStyle>
            <a:lvl1pPr marL="0" indent="0">
              <a:spcBef>
                <a:spcPts val="0"/>
              </a:spcBef>
              <a:buNone/>
              <a:defRPr sz="1067">
                <a:solidFill>
                  <a:schemeClr val="tx1"/>
                </a:solidFill>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2425381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range_Journey_headlin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49CD94-ACE7-3DA4-C104-FB58EDD06080}"/>
              </a:ext>
            </a:extLst>
          </p:cNvPr>
          <p:cNvSpPr/>
          <p:nvPr userDrawn="1"/>
        </p:nvSpPr>
        <p:spPr>
          <a:xfrm>
            <a:off x="0" y="0"/>
            <a:ext cx="12192000" cy="740701"/>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latin typeface="Gill Sans MT" panose="020B0502020104020203" pitchFamily="34" charset="77"/>
            </a:endParaRPr>
          </a:p>
        </p:txBody>
      </p:sp>
      <p:pic>
        <p:nvPicPr>
          <p:cNvPr id="9" name="Picture 8" descr="A black and orange logo&#10;&#10;Description automatically generated">
            <a:extLst>
              <a:ext uri="{FF2B5EF4-FFF2-40B4-BE49-F238E27FC236}">
                <a16:creationId xmlns:a16="http://schemas.microsoft.com/office/drawing/2014/main" id="{5FB2D589-58D7-F5DC-2E77-2FF3C47F19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1972" y="73246"/>
            <a:ext cx="2811624" cy="616607"/>
          </a:xfrm>
          <a:prstGeom prst="rect">
            <a:avLst/>
          </a:prstGeom>
        </p:spPr>
      </p:pic>
      <p:pic>
        <p:nvPicPr>
          <p:cNvPr id="2" name="Picture 1">
            <a:extLst>
              <a:ext uri="{FF2B5EF4-FFF2-40B4-BE49-F238E27FC236}">
                <a16:creationId xmlns:a16="http://schemas.microsoft.com/office/drawing/2014/main" id="{47FBA09B-82A3-9E28-5CA7-C0B08E6C3BF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1820" t="15308" r="2659" b="16117"/>
          <a:stretch/>
        </p:blipFill>
        <p:spPr>
          <a:xfrm>
            <a:off x="0" y="726265"/>
            <a:ext cx="5464147" cy="3199153"/>
          </a:xfrm>
          <a:prstGeom prst="rect">
            <a:avLst/>
          </a:prstGeom>
        </p:spPr>
      </p:pic>
      <p:sp>
        <p:nvSpPr>
          <p:cNvPr id="6" name="Title 1">
            <a:extLst>
              <a:ext uri="{FF2B5EF4-FFF2-40B4-BE49-F238E27FC236}">
                <a16:creationId xmlns:a16="http://schemas.microsoft.com/office/drawing/2014/main" id="{CC39D575-4BD7-2E38-F636-023912BF7005}"/>
              </a:ext>
            </a:extLst>
          </p:cNvPr>
          <p:cNvSpPr>
            <a:spLocks noGrp="1"/>
          </p:cNvSpPr>
          <p:nvPr>
            <p:ph type="title"/>
          </p:nvPr>
        </p:nvSpPr>
        <p:spPr>
          <a:xfrm>
            <a:off x="331973" y="1864321"/>
            <a:ext cx="3720580" cy="626841"/>
          </a:xfrm>
          <a:prstGeom prst="rect">
            <a:avLst/>
          </a:prstGeom>
        </p:spPr>
        <p:txBody>
          <a:bodyPr>
            <a:noAutofit/>
          </a:bodyPr>
          <a:lstStyle>
            <a:lvl1pPr>
              <a:defRPr sz="3733">
                <a:solidFill>
                  <a:schemeClr val="bg1"/>
                </a:solidFill>
              </a:defRPr>
            </a:lvl1pPr>
          </a:lstStyle>
          <a:p>
            <a:r>
              <a:rPr lang="en-US"/>
              <a:t>Click to edit Master title style</a:t>
            </a:r>
          </a:p>
        </p:txBody>
      </p:sp>
      <p:sp>
        <p:nvSpPr>
          <p:cNvPr id="10" name="Slide Number Placeholder 9">
            <a:extLst>
              <a:ext uri="{FF2B5EF4-FFF2-40B4-BE49-F238E27FC236}">
                <a16:creationId xmlns:a16="http://schemas.microsoft.com/office/drawing/2014/main" id="{486F8F79-0F39-4114-9540-61A7040632C9}"/>
              </a:ext>
            </a:extLst>
          </p:cNvPr>
          <p:cNvSpPr>
            <a:spLocks noGrp="1"/>
          </p:cNvSpPr>
          <p:nvPr>
            <p:ph type="sldNum" sz="quarter" idx="11"/>
          </p:nvPr>
        </p:nvSpPr>
        <p:spPr>
          <a:xfrm>
            <a:off x="11353801" y="6309783"/>
            <a:ext cx="607828" cy="366183"/>
          </a:xfrm>
          <a:prstGeom prst="rect">
            <a:avLst/>
          </a:prstGeom>
        </p:spPr>
        <p:txBody>
          <a:bodyPr/>
          <a:lstStyle/>
          <a:p>
            <a:fld id="{E90407E6-B41D-B446-A8AD-8AB2AE91D738}" type="slidenum">
              <a:rPr lang="en-US" smtClean="0"/>
              <a:pPr/>
              <a:t>‹#›</a:t>
            </a:fld>
            <a:endParaRPr lang="en-US"/>
          </a:p>
        </p:txBody>
      </p:sp>
      <p:sp>
        <p:nvSpPr>
          <p:cNvPr id="11" name="Text Placeholder 6">
            <a:extLst>
              <a:ext uri="{FF2B5EF4-FFF2-40B4-BE49-F238E27FC236}">
                <a16:creationId xmlns:a16="http://schemas.microsoft.com/office/drawing/2014/main" id="{2C9BAD6E-D48E-7FD2-AB39-309072AAE734}"/>
              </a:ext>
            </a:extLst>
          </p:cNvPr>
          <p:cNvSpPr>
            <a:spLocks noGrp="1"/>
          </p:cNvSpPr>
          <p:nvPr>
            <p:ph type="body" sz="quarter" idx="12" hasCustomPrompt="1"/>
          </p:nvPr>
        </p:nvSpPr>
        <p:spPr>
          <a:xfrm>
            <a:off x="479790" y="6273357"/>
            <a:ext cx="4734025" cy="238956"/>
          </a:xfrm>
          <a:prstGeom prst="rect">
            <a:avLst/>
          </a:prstGeom>
        </p:spPr>
        <p:txBody>
          <a:bodyPr anchor="ctr"/>
          <a:lstStyle>
            <a:lvl1pPr marL="0" indent="0">
              <a:spcBef>
                <a:spcPts val="0"/>
              </a:spcBef>
              <a:buNone/>
              <a:defRPr sz="1067">
                <a:solidFill>
                  <a:schemeClr val="tx1"/>
                </a:solidFill>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3795920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3C8306BF-CFE8-0E3D-AFD5-5F1A8B6151D1}"/>
              </a:ext>
            </a:extLst>
          </p:cNvPr>
          <p:cNvSpPr>
            <a:spLocks noGrp="1"/>
          </p:cNvSpPr>
          <p:nvPr>
            <p:ph type="sldNum" sz="quarter" idx="4"/>
          </p:nvPr>
        </p:nvSpPr>
        <p:spPr>
          <a:xfrm>
            <a:off x="11353801" y="6309783"/>
            <a:ext cx="607828" cy="366183"/>
          </a:xfrm>
          <a:prstGeom prst="rect">
            <a:avLst/>
          </a:prstGeom>
        </p:spPr>
        <p:txBody>
          <a:bodyPr vert="horz" lIns="91440" tIns="45720" rIns="91440" bIns="45720" rtlCol="0" anchor="ctr"/>
          <a:lstStyle>
            <a:lvl1pPr algn="l">
              <a:defRPr sz="1600" b="0" i="0">
                <a:solidFill>
                  <a:schemeClr val="tx2"/>
                </a:solidFill>
                <a:latin typeface="Gill Sans MT" panose="020B0502020104020203" pitchFamily="34" charset="77"/>
              </a:defRPr>
            </a:lvl1pPr>
          </a:lstStyle>
          <a:p>
            <a:fld id="{37E24114-A9F3-46DB-B3CB-B6BC7F1C526F}" type="slidenum">
              <a:rPr lang="en-US" smtClean="0"/>
              <a:pPr/>
              <a:t>‹#›</a:t>
            </a:fld>
            <a:endParaRPr lang="en-US"/>
          </a:p>
        </p:txBody>
      </p:sp>
      <p:sp>
        <p:nvSpPr>
          <p:cNvPr id="2" name="Text Placeholder 6">
            <a:extLst>
              <a:ext uri="{FF2B5EF4-FFF2-40B4-BE49-F238E27FC236}">
                <a16:creationId xmlns:a16="http://schemas.microsoft.com/office/drawing/2014/main" id="{1F0E8469-B247-49A6-51B4-A508D5EAF6D8}"/>
              </a:ext>
            </a:extLst>
          </p:cNvPr>
          <p:cNvSpPr>
            <a:spLocks noGrp="1"/>
          </p:cNvSpPr>
          <p:nvPr>
            <p:ph type="body" sz="quarter" idx="11" hasCustomPrompt="1"/>
          </p:nvPr>
        </p:nvSpPr>
        <p:spPr>
          <a:xfrm>
            <a:off x="479790" y="6273357"/>
            <a:ext cx="4734025" cy="238956"/>
          </a:xfrm>
          <a:prstGeom prst="rect">
            <a:avLst/>
          </a:prstGeom>
        </p:spPr>
        <p:txBody>
          <a:bodyPr anchor="ctr"/>
          <a:lstStyle>
            <a:lvl1pPr marL="0" indent="0">
              <a:spcBef>
                <a:spcPts val="0"/>
              </a:spcBef>
              <a:buNone/>
              <a:defRPr sz="1067">
                <a:solidFill>
                  <a:schemeClr val="tx1"/>
                </a:solidFill>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25091547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520AF3F-8278-95E8-7974-1551913E15E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2521" b="5829"/>
          <a:stretch/>
        </p:blipFill>
        <p:spPr>
          <a:xfrm>
            <a:off x="1" y="-208155"/>
            <a:ext cx="13151556" cy="7066156"/>
          </a:xfrm>
          <a:prstGeom prst="rect">
            <a:avLst/>
          </a:prstGeom>
        </p:spPr>
      </p:pic>
      <p:sp>
        <p:nvSpPr>
          <p:cNvPr id="11" name="Title 1">
            <a:extLst>
              <a:ext uri="{FF2B5EF4-FFF2-40B4-BE49-F238E27FC236}">
                <a16:creationId xmlns:a16="http://schemas.microsoft.com/office/drawing/2014/main" id="{95375CFF-F963-3FBD-D0BE-4D249C32CD21}"/>
              </a:ext>
            </a:extLst>
          </p:cNvPr>
          <p:cNvSpPr>
            <a:spLocks noGrp="1"/>
          </p:cNvSpPr>
          <p:nvPr>
            <p:ph type="title"/>
          </p:nvPr>
        </p:nvSpPr>
        <p:spPr>
          <a:xfrm>
            <a:off x="549265" y="2372883"/>
            <a:ext cx="7278553" cy="1223355"/>
          </a:xfrm>
          <a:prstGeom prst="rect">
            <a:avLst/>
          </a:prstGeom>
        </p:spPr>
        <p:txBody>
          <a:bodyPr>
            <a:noAutofit/>
          </a:bodyPr>
          <a:lstStyle>
            <a:lvl1pPr>
              <a:defRPr sz="5333">
                <a:solidFill>
                  <a:schemeClr val="bg1"/>
                </a:solidFill>
              </a:defRPr>
            </a:lvl1pPr>
          </a:lstStyle>
          <a:p>
            <a:r>
              <a:rPr lang="en-US"/>
              <a:t>Click to edit Master title style</a:t>
            </a:r>
          </a:p>
        </p:txBody>
      </p:sp>
      <p:sp>
        <p:nvSpPr>
          <p:cNvPr id="12" name="Subtitle 2">
            <a:extLst>
              <a:ext uri="{FF2B5EF4-FFF2-40B4-BE49-F238E27FC236}">
                <a16:creationId xmlns:a16="http://schemas.microsoft.com/office/drawing/2014/main" id="{82121F57-9D81-222D-A87C-5050E326E4F9}"/>
              </a:ext>
            </a:extLst>
          </p:cNvPr>
          <p:cNvSpPr>
            <a:spLocks noGrp="1"/>
          </p:cNvSpPr>
          <p:nvPr>
            <p:ph type="subTitle" idx="1"/>
          </p:nvPr>
        </p:nvSpPr>
        <p:spPr>
          <a:xfrm>
            <a:off x="549264" y="3987799"/>
            <a:ext cx="6336704" cy="856575"/>
          </a:xfrm>
          <a:prstGeom prst="rect">
            <a:avLst/>
          </a:prstGeom>
        </p:spPr>
        <p:txBody>
          <a:bodyPr>
            <a:normAutofit/>
          </a:bodyPr>
          <a:lstStyle>
            <a:lvl1pPr marL="0" indent="0" algn="l">
              <a:buFont typeface="Arial" panose="020B0604020202020204" pitchFamily="34" charset="0"/>
              <a:buNone/>
              <a:defRPr sz="3200">
                <a:solidFill>
                  <a:schemeClr val="bg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pic>
        <p:nvPicPr>
          <p:cNvPr id="2" name="Picture 1" descr="A black and white logo&#10;&#10;Description automatically generated">
            <a:extLst>
              <a:ext uri="{FF2B5EF4-FFF2-40B4-BE49-F238E27FC236}">
                <a16:creationId xmlns:a16="http://schemas.microsoft.com/office/drawing/2014/main" id="{8F68BC56-9D24-EE10-AC79-CC108065862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7088" y="371049"/>
            <a:ext cx="3508824" cy="769508"/>
          </a:xfrm>
          <a:prstGeom prst="rect">
            <a:avLst/>
          </a:prstGeom>
        </p:spPr>
      </p:pic>
      <p:sp>
        <p:nvSpPr>
          <p:cNvPr id="6" name="Slide Number Placeholder 5">
            <a:extLst>
              <a:ext uri="{FF2B5EF4-FFF2-40B4-BE49-F238E27FC236}">
                <a16:creationId xmlns:a16="http://schemas.microsoft.com/office/drawing/2014/main" id="{7D1A296E-46AC-3C50-988D-A61FBFA33041}"/>
              </a:ext>
            </a:extLst>
          </p:cNvPr>
          <p:cNvSpPr>
            <a:spLocks noGrp="1"/>
          </p:cNvSpPr>
          <p:nvPr>
            <p:ph type="sldNum" sz="quarter" idx="11"/>
          </p:nvPr>
        </p:nvSpPr>
        <p:spPr>
          <a:xfrm>
            <a:off x="11353801" y="6309783"/>
            <a:ext cx="607828" cy="366183"/>
          </a:xfrm>
          <a:prstGeom prst="rect">
            <a:avLst/>
          </a:prstGeom>
        </p:spPr>
        <p:txBody>
          <a:bodyPr/>
          <a:lstStyle/>
          <a:p>
            <a:fld id="{E90407E6-B41D-B446-A8AD-8AB2AE91D738}" type="slidenum">
              <a:rPr lang="en-US" smtClean="0"/>
              <a:pPr/>
              <a:t>‹#›</a:t>
            </a:fld>
            <a:endParaRPr lang="en-US"/>
          </a:p>
        </p:txBody>
      </p:sp>
    </p:spTree>
    <p:extLst>
      <p:ext uri="{BB962C8B-B14F-4D97-AF65-F5344CB8AC3E}">
        <p14:creationId xmlns:p14="http://schemas.microsoft.com/office/powerpoint/2010/main" val="748882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3 with Photo Opti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F222AC-52A0-B150-A374-BFF12D76CCE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4980" t="920" r="6822" b="1088"/>
          <a:stretch/>
        </p:blipFill>
        <p:spPr>
          <a:xfrm>
            <a:off x="0" y="0"/>
            <a:ext cx="9245600" cy="6858000"/>
          </a:xfrm>
          <a:prstGeom prst="rect">
            <a:avLst/>
          </a:prstGeom>
        </p:spPr>
      </p:pic>
      <p:sp>
        <p:nvSpPr>
          <p:cNvPr id="6" name="Picture Placeholder 36">
            <a:extLst>
              <a:ext uri="{FF2B5EF4-FFF2-40B4-BE49-F238E27FC236}">
                <a16:creationId xmlns:a16="http://schemas.microsoft.com/office/drawing/2014/main" id="{F9EC83C8-1EF9-9BDE-9096-C044E44F1BC1}"/>
              </a:ext>
            </a:extLst>
          </p:cNvPr>
          <p:cNvSpPr>
            <a:spLocks noGrp="1"/>
          </p:cNvSpPr>
          <p:nvPr>
            <p:ph type="pic" sz="quarter" idx="10"/>
          </p:nvPr>
        </p:nvSpPr>
        <p:spPr>
          <a:xfrm>
            <a:off x="4695556" y="-1742"/>
            <a:ext cx="7496445" cy="6859721"/>
          </a:xfrm>
          <a:custGeom>
            <a:avLst/>
            <a:gdLst>
              <a:gd name="connsiteX0" fmla="*/ 2740939 w 4846880"/>
              <a:gd name="connsiteY0" fmla="*/ 0 h 4579021"/>
              <a:gd name="connsiteX1" fmla="*/ 4846880 w 4846880"/>
              <a:gd name="connsiteY1" fmla="*/ 0 h 4579021"/>
              <a:gd name="connsiteX2" fmla="*/ 4846880 w 4846880"/>
              <a:gd name="connsiteY2" fmla="*/ 4572660 h 4579021"/>
              <a:gd name="connsiteX3" fmla="*/ 0 w 4846880"/>
              <a:gd name="connsiteY3" fmla="*/ 4579021 h 4579021"/>
              <a:gd name="connsiteX4" fmla="*/ 0 w 4846880"/>
              <a:gd name="connsiteY4" fmla="*/ 4578105 h 4579021"/>
              <a:gd name="connsiteX5" fmla="*/ 122984 w 4846880"/>
              <a:gd name="connsiteY5" fmla="*/ 4569374 h 4579021"/>
              <a:gd name="connsiteX6" fmla="*/ 725490 w 4846880"/>
              <a:gd name="connsiteY6" fmla="*/ 4126336 h 4579021"/>
              <a:gd name="connsiteX7" fmla="*/ 2410453 w 4846880"/>
              <a:gd name="connsiteY7" fmla="*/ 324252 h 4579021"/>
              <a:gd name="connsiteX8" fmla="*/ 2739380 w 4846880"/>
              <a:gd name="connsiteY8" fmla="*/ 468 h 4579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46880" h="4579021">
                <a:moveTo>
                  <a:pt x="2740939" y="0"/>
                </a:moveTo>
                <a:lnTo>
                  <a:pt x="4846880" y="0"/>
                </a:lnTo>
                <a:lnTo>
                  <a:pt x="4846880" y="4572660"/>
                </a:lnTo>
                <a:lnTo>
                  <a:pt x="0" y="4579021"/>
                </a:lnTo>
                <a:lnTo>
                  <a:pt x="0" y="4578105"/>
                </a:lnTo>
                <a:lnTo>
                  <a:pt x="122984" y="4569374"/>
                </a:lnTo>
                <a:cubicBezTo>
                  <a:pt x="425133" y="4525140"/>
                  <a:pt x="619663" y="4335151"/>
                  <a:pt x="725490" y="4126336"/>
                </a:cubicBezTo>
                <a:cubicBezTo>
                  <a:pt x="906081" y="3769828"/>
                  <a:pt x="2379549" y="384452"/>
                  <a:pt x="2410453" y="324252"/>
                </a:cubicBezTo>
                <a:cubicBezTo>
                  <a:pt x="2521844" y="107676"/>
                  <a:pt x="2657869" y="28983"/>
                  <a:pt x="2739380" y="468"/>
                </a:cubicBezTo>
                <a:close/>
              </a:path>
            </a:pathLst>
          </a:custGeom>
          <a:noFill/>
        </p:spPr>
        <p:txBody>
          <a:bodyPr wrap="square">
            <a:noAutofit/>
          </a:bodyPr>
          <a:lstStyle/>
          <a:p>
            <a:r>
              <a:rPr lang="en-US"/>
              <a:t>Click icon to add picture</a:t>
            </a:r>
          </a:p>
        </p:txBody>
      </p:sp>
      <p:sp>
        <p:nvSpPr>
          <p:cNvPr id="11" name="Title 1">
            <a:extLst>
              <a:ext uri="{FF2B5EF4-FFF2-40B4-BE49-F238E27FC236}">
                <a16:creationId xmlns:a16="http://schemas.microsoft.com/office/drawing/2014/main" id="{95375CFF-F963-3FBD-D0BE-4D249C32CD21}"/>
              </a:ext>
            </a:extLst>
          </p:cNvPr>
          <p:cNvSpPr>
            <a:spLocks noGrp="1"/>
          </p:cNvSpPr>
          <p:nvPr>
            <p:ph type="title"/>
          </p:nvPr>
        </p:nvSpPr>
        <p:spPr>
          <a:xfrm>
            <a:off x="549265" y="2372883"/>
            <a:ext cx="7278553" cy="1223355"/>
          </a:xfrm>
          <a:prstGeom prst="rect">
            <a:avLst/>
          </a:prstGeom>
        </p:spPr>
        <p:txBody>
          <a:bodyPr>
            <a:noAutofit/>
          </a:bodyPr>
          <a:lstStyle>
            <a:lvl1pPr>
              <a:defRPr sz="5333">
                <a:solidFill>
                  <a:schemeClr val="bg1"/>
                </a:solidFill>
              </a:defRPr>
            </a:lvl1pPr>
          </a:lstStyle>
          <a:p>
            <a:r>
              <a:rPr lang="en-US"/>
              <a:t>Click to edit Master title style</a:t>
            </a:r>
          </a:p>
        </p:txBody>
      </p:sp>
      <p:sp>
        <p:nvSpPr>
          <p:cNvPr id="12" name="Subtitle 2">
            <a:extLst>
              <a:ext uri="{FF2B5EF4-FFF2-40B4-BE49-F238E27FC236}">
                <a16:creationId xmlns:a16="http://schemas.microsoft.com/office/drawing/2014/main" id="{82121F57-9D81-222D-A87C-5050E326E4F9}"/>
              </a:ext>
            </a:extLst>
          </p:cNvPr>
          <p:cNvSpPr>
            <a:spLocks noGrp="1"/>
          </p:cNvSpPr>
          <p:nvPr>
            <p:ph type="subTitle" idx="1"/>
          </p:nvPr>
        </p:nvSpPr>
        <p:spPr>
          <a:xfrm>
            <a:off x="549264" y="3987799"/>
            <a:ext cx="6336704" cy="856575"/>
          </a:xfrm>
          <a:prstGeom prst="rect">
            <a:avLst/>
          </a:prstGeom>
        </p:spPr>
        <p:txBody>
          <a:bodyPr>
            <a:normAutofit/>
          </a:bodyPr>
          <a:lstStyle>
            <a:lvl1pPr marL="0" indent="0" algn="l">
              <a:buFont typeface="Arial" panose="020B0604020202020204" pitchFamily="34" charset="0"/>
              <a:buNone/>
              <a:defRPr sz="3200">
                <a:solidFill>
                  <a:schemeClr val="bg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pic>
        <p:nvPicPr>
          <p:cNvPr id="2" name="Picture 1" descr="A black and white logo&#10;&#10;Description automatically generated">
            <a:extLst>
              <a:ext uri="{FF2B5EF4-FFF2-40B4-BE49-F238E27FC236}">
                <a16:creationId xmlns:a16="http://schemas.microsoft.com/office/drawing/2014/main" id="{8F68BC56-9D24-EE10-AC79-CC108065862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7088" y="371049"/>
            <a:ext cx="3508824" cy="769508"/>
          </a:xfrm>
          <a:prstGeom prst="rect">
            <a:avLst/>
          </a:prstGeom>
        </p:spPr>
      </p:pic>
    </p:spTree>
    <p:extLst>
      <p:ext uri="{BB962C8B-B14F-4D97-AF65-F5344CB8AC3E}">
        <p14:creationId xmlns:p14="http://schemas.microsoft.com/office/powerpoint/2010/main" val="2582250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rior Title Slide Orang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520AF3F-8278-95E8-7974-1551913E15E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24420" t="853" r="24420" b="608"/>
          <a:stretch/>
        </p:blipFill>
        <p:spPr>
          <a:xfrm>
            <a:off x="0" y="-8585"/>
            <a:ext cx="6299200" cy="6858000"/>
          </a:xfrm>
          <a:prstGeom prst="rect">
            <a:avLst/>
          </a:prstGeom>
        </p:spPr>
      </p:pic>
      <p:sp>
        <p:nvSpPr>
          <p:cNvPr id="7" name="Title 1">
            <a:extLst>
              <a:ext uri="{FF2B5EF4-FFF2-40B4-BE49-F238E27FC236}">
                <a16:creationId xmlns:a16="http://schemas.microsoft.com/office/drawing/2014/main" id="{85985426-02E9-7578-AA4B-D5F53D158A5F}"/>
              </a:ext>
            </a:extLst>
          </p:cNvPr>
          <p:cNvSpPr>
            <a:spLocks noGrp="1"/>
          </p:cNvSpPr>
          <p:nvPr>
            <p:ph type="title" hasCustomPrompt="1"/>
          </p:nvPr>
        </p:nvSpPr>
        <p:spPr>
          <a:xfrm>
            <a:off x="4063361" y="2881535"/>
            <a:ext cx="5080639" cy="1223355"/>
          </a:xfrm>
          <a:prstGeom prst="rect">
            <a:avLst/>
          </a:prstGeom>
        </p:spPr>
        <p:txBody>
          <a:bodyPr>
            <a:noAutofit/>
          </a:bodyPr>
          <a:lstStyle>
            <a:lvl1pPr>
              <a:defRPr sz="4800">
                <a:solidFill>
                  <a:schemeClr val="tx1"/>
                </a:solidFill>
              </a:defRPr>
            </a:lvl1pPr>
          </a:lstStyle>
          <a:p>
            <a:r>
              <a:rPr lang="en-US"/>
              <a:t>Click to edit Master title style    </a:t>
            </a:r>
          </a:p>
        </p:txBody>
      </p:sp>
      <p:pic>
        <p:nvPicPr>
          <p:cNvPr id="3" name="Picture 2" descr="A black and white logo&#10;&#10;Description automatically generated">
            <a:extLst>
              <a:ext uri="{FF2B5EF4-FFF2-40B4-BE49-F238E27FC236}">
                <a16:creationId xmlns:a16="http://schemas.microsoft.com/office/drawing/2014/main" id="{C03FBB30-CFAC-CD49-4BCD-04EFDD961C5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9912" y="5873733"/>
            <a:ext cx="3508824" cy="769508"/>
          </a:xfrm>
          <a:prstGeom prst="rect">
            <a:avLst/>
          </a:prstGeom>
        </p:spPr>
      </p:pic>
      <p:sp>
        <p:nvSpPr>
          <p:cNvPr id="9" name="Slide Number Placeholder 8">
            <a:extLst>
              <a:ext uri="{FF2B5EF4-FFF2-40B4-BE49-F238E27FC236}">
                <a16:creationId xmlns:a16="http://schemas.microsoft.com/office/drawing/2014/main" id="{46B53AD0-D52B-EF6B-CB4B-3978CEA5DCB9}"/>
              </a:ext>
            </a:extLst>
          </p:cNvPr>
          <p:cNvSpPr>
            <a:spLocks noGrp="1"/>
          </p:cNvSpPr>
          <p:nvPr>
            <p:ph type="sldNum" sz="quarter" idx="11"/>
          </p:nvPr>
        </p:nvSpPr>
        <p:spPr>
          <a:xfrm>
            <a:off x="11353801" y="6309783"/>
            <a:ext cx="607828" cy="366183"/>
          </a:xfrm>
          <a:prstGeom prst="rect">
            <a:avLst/>
          </a:prstGeom>
        </p:spPr>
        <p:txBody>
          <a:bodyPr/>
          <a:lstStyle/>
          <a:p>
            <a:fld id="{E90407E6-B41D-B446-A8AD-8AB2AE91D738}" type="slidenum">
              <a:rPr lang="en-US" smtClean="0"/>
              <a:pPr/>
              <a:t>‹#›</a:t>
            </a:fld>
            <a:endParaRPr lang="en-US"/>
          </a:p>
        </p:txBody>
      </p:sp>
    </p:spTree>
    <p:extLst>
      <p:ext uri="{BB962C8B-B14F-4D97-AF65-F5344CB8AC3E}">
        <p14:creationId xmlns:p14="http://schemas.microsoft.com/office/powerpoint/2010/main" val="948597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erior Title Slide Blue">
    <p:spTree>
      <p:nvGrpSpPr>
        <p:cNvPr id="1" name=""/>
        <p:cNvGrpSpPr/>
        <p:nvPr/>
      </p:nvGrpSpPr>
      <p:grpSpPr>
        <a:xfrm>
          <a:off x="0" y="0"/>
          <a:ext cx="0" cy="0"/>
          <a:chOff x="0" y="0"/>
          <a:chExt cx="0" cy="0"/>
        </a:xfrm>
      </p:grpSpPr>
      <p:pic>
        <p:nvPicPr>
          <p:cNvPr id="2" name="Picture 1" descr="A blue and black rectangle&#10;&#10;AI-generated content may be incorrect.">
            <a:extLst>
              <a:ext uri="{FF2B5EF4-FFF2-40B4-BE49-F238E27FC236}">
                <a16:creationId xmlns:a16="http://schemas.microsoft.com/office/drawing/2014/main" id="{D9970AC3-4182-3AC5-ACE3-8DE92C72FAC1}"/>
              </a:ext>
            </a:extLst>
          </p:cNvPr>
          <p:cNvPicPr>
            <a:picLocks noChangeAspect="1"/>
          </p:cNvPicPr>
          <p:nvPr userDrawn="1"/>
        </p:nvPicPr>
        <p:blipFill>
          <a:blip r:embed="rId2">
            <a:extLst>
              <a:ext uri="{28A0092B-C50C-407E-A947-70E740481C1C}">
                <a14:useLocalDpi xmlns:a14="http://schemas.microsoft.com/office/drawing/2010/main" val="0"/>
              </a:ext>
            </a:extLst>
          </a:blip>
          <a:srcRect l="2393" t="1441" r="-1"/>
          <a:stretch>
            <a:fillRect/>
          </a:stretch>
        </p:blipFill>
        <p:spPr>
          <a:xfrm>
            <a:off x="0" y="1"/>
            <a:ext cx="5035293" cy="6906783"/>
          </a:xfrm>
          <a:prstGeom prst="rect">
            <a:avLst/>
          </a:prstGeom>
        </p:spPr>
      </p:pic>
      <p:sp>
        <p:nvSpPr>
          <p:cNvPr id="4" name="Title 1">
            <a:extLst>
              <a:ext uri="{FF2B5EF4-FFF2-40B4-BE49-F238E27FC236}">
                <a16:creationId xmlns:a16="http://schemas.microsoft.com/office/drawing/2014/main" id="{19E4B7C8-78CB-665C-D31A-4EEB2932F99E}"/>
              </a:ext>
            </a:extLst>
          </p:cNvPr>
          <p:cNvSpPr>
            <a:spLocks noGrp="1"/>
          </p:cNvSpPr>
          <p:nvPr>
            <p:ph type="title" hasCustomPrompt="1"/>
          </p:nvPr>
        </p:nvSpPr>
        <p:spPr>
          <a:xfrm>
            <a:off x="4063360" y="2898395"/>
            <a:ext cx="5035293" cy="1223355"/>
          </a:xfrm>
          <a:prstGeom prst="rect">
            <a:avLst/>
          </a:prstGeom>
        </p:spPr>
        <p:txBody>
          <a:bodyPr>
            <a:normAutofit/>
          </a:bodyPr>
          <a:lstStyle>
            <a:lvl1pPr>
              <a:defRPr sz="4800">
                <a:solidFill>
                  <a:schemeClr val="tx1"/>
                </a:solidFill>
              </a:defRPr>
            </a:lvl1pPr>
          </a:lstStyle>
          <a:p>
            <a:r>
              <a:rPr lang="en-US"/>
              <a:t>Click to edit Master title style    </a:t>
            </a:r>
          </a:p>
        </p:txBody>
      </p:sp>
      <p:pic>
        <p:nvPicPr>
          <p:cNvPr id="12" name="Picture 11" descr="A black and white logo&#10;&#10;Description automatically generated">
            <a:extLst>
              <a:ext uri="{FF2B5EF4-FFF2-40B4-BE49-F238E27FC236}">
                <a16:creationId xmlns:a16="http://schemas.microsoft.com/office/drawing/2014/main" id="{64D14087-271E-C5DB-3856-0D70778097D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9912" y="5873733"/>
            <a:ext cx="3508824" cy="769508"/>
          </a:xfrm>
          <a:prstGeom prst="rect">
            <a:avLst/>
          </a:prstGeom>
        </p:spPr>
      </p:pic>
      <p:sp>
        <p:nvSpPr>
          <p:cNvPr id="7" name="Slide Number Placeholder 6">
            <a:extLst>
              <a:ext uri="{FF2B5EF4-FFF2-40B4-BE49-F238E27FC236}">
                <a16:creationId xmlns:a16="http://schemas.microsoft.com/office/drawing/2014/main" id="{A3CBAE59-4868-91D2-EBC3-5B5A7C448D8F}"/>
              </a:ext>
            </a:extLst>
          </p:cNvPr>
          <p:cNvSpPr>
            <a:spLocks noGrp="1"/>
          </p:cNvSpPr>
          <p:nvPr>
            <p:ph type="sldNum" sz="quarter" idx="11"/>
          </p:nvPr>
        </p:nvSpPr>
        <p:spPr>
          <a:xfrm>
            <a:off x="11353801" y="6309783"/>
            <a:ext cx="607828" cy="366183"/>
          </a:xfrm>
          <a:prstGeom prst="rect">
            <a:avLst/>
          </a:prstGeom>
        </p:spPr>
        <p:txBody>
          <a:bodyPr/>
          <a:lstStyle/>
          <a:p>
            <a:fld id="{E90407E6-B41D-B446-A8AD-8AB2AE91D738}" type="slidenum">
              <a:rPr lang="en-US" smtClean="0"/>
              <a:pPr/>
              <a:t>‹#›</a:t>
            </a:fld>
            <a:endParaRPr lang="en-US"/>
          </a:p>
        </p:txBody>
      </p:sp>
    </p:spTree>
    <p:extLst>
      <p:ext uri="{BB962C8B-B14F-4D97-AF65-F5344CB8AC3E}">
        <p14:creationId xmlns:p14="http://schemas.microsoft.com/office/powerpoint/2010/main" val="2624675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erior Title Slide Gree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A734733-6FEC-1B95-3444-7DF810ACBE0F}"/>
              </a:ext>
            </a:extLst>
          </p:cNvPr>
          <p:cNvSpPr>
            <a:spLocks noGrp="1"/>
          </p:cNvSpPr>
          <p:nvPr>
            <p:ph type="title" hasCustomPrompt="1"/>
          </p:nvPr>
        </p:nvSpPr>
        <p:spPr>
          <a:xfrm>
            <a:off x="4063360" y="2898395"/>
            <a:ext cx="5192256" cy="1223355"/>
          </a:xfrm>
          <a:prstGeom prst="rect">
            <a:avLst/>
          </a:prstGeom>
        </p:spPr>
        <p:txBody>
          <a:bodyPr>
            <a:normAutofit/>
          </a:bodyPr>
          <a:lstStyle>
            <a:lvl1pPr>
              <a:defRPr sz="4800">
                <a:solidFill>
                  <a:schemeClr val="tx1"/>
                </a:solidFill>
              </a:defRPr>
            </a:lvl1pPr>
          </a:lstStyle>
          <a:p>
            <a:r>
              <a:rPr lang="en-US"/>
              <a:t>Click to edit Master title style    </a:t>
            </a:r>
          </a:p>
        </p:txBody>
      </p:sp>
      <p:pic>
        <p:nvPicPr>
          <p:cNvPr id="15" name="Picture 14" descr="A green and black rectangle&#10;&#10;AI-generated content may be incorrect.">
            <a:extLst>
              <a:ext uri="{FF2B5EF4-FFF2-40B4-BE49-F238E27FC236}">
                <a16:creationId xmlns:a16="http://schemas.microsoft.com/office/drawing/2014/main" id="{3A3360EF-B606-217E-0817-509A4DE3869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307"/>
          <a:stretch>
            <a:fillRect/>
          </a:stretch>
        </p:blipFill>
        <p:spPr>
          <a:xfrm>
            <a:off x="-74480" y="0"/>
            <a:ext cx="5092575" cy="6906768"/>
          </a:xfrm>
          <a:prstGeom prst="rect">
            <a:avLst/>
          </a:prstGeom>
        </p:spPr>
      </p:pic>
      <p:pic>
        <p:nvPicPr>
          <p:cNvPr id="12" name="Picture 11" descr="A black and white logo&#10;&#10;Description automatically generated">
            <a:extLst>
              <a:ext uri="{FF2B5EF4-FFF2-40B4-BE49-F238E27FC236}">
                <a16:creationId xmlns:a16="http://schemas.microsoft.com/office/drawing/2014/main" id="{5008C369-EC0C-6E93-6C87-72B7805513B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9912" y="5873733"/>
            <a:ext cx="3508824" cy="769508"/>
          </a:xfrm>
          <a:prstGeom prst="rect">
            <a:avLst/>
          </a:prstGeom>
        </p:spPr>
      </p:pic>
      <p:sp>
        <p:nvSpPr>
          <p:cNvPr id="6" name="Slide Number Placeholder 5">
            <a:extLst>
              <a:ext uri="{FF2B5EF4-FFF2-40B4-BE49-F238E27FC236}">
                <a16:creationId xmlns:a16="http://schemas.microsoft.com/office/drawing/2014/main" id="{919E06F8-177D-ACA9-6D9A-6D285945C9EF}"/>
              </a:ext>
            </a:extLst>
          </p:cNvPr>
          <p:cNvSpPr>
            <a:spLocks noGrp="1"/>
          </p:cNvSpPr>
          <p:nvPr>
            <p:ph type="sldNum" sz="quarter" idx="11"/>
          </p:nvPr>
        </p:nvSpPr>
        <p:spPr>
          <a:xfrm>
            <a:off x="11353801" y="6309783"/>
            <a:ext cx="607828" cy="366183"/>
          </a:xfrm>
          <a:prstGeom prst="rect">
            <a:avLst/>
          </a:prstGeom>
        </p:spPr>
        <p:txBody>
          <a:bodyPr/>
          <a:lstStyle/>
          <a:p>
            <a:fld id="{E90407E6-B41D-B446-A8AD-8AB2AE91D738}" type="slidenum">
              <a:rPr lang="en-US" smtClean="0"/>
              <a:pPr/>
              <a:t>‹#›</a:t>
            </a:fld>
            <a:endParaRPr lang="en-US"/>
          </a:p>
        </p:txBody>
      </p:sp>
    </p:spTree>
    <p:extLst>
      <p:ext uri="{BB962C8B-B14F-4D97-AF65-F5344CB8AC3E}">
        <p14:creationId xmlns:p14="http://schemas.microsoft.com/office/powerpoint/2010/main" val="519303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erior Title Slide Purpl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520AF3F-8278-95E8-7974-1551913E15E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24420" t="1094" r="24420" b="802"/>
          <a:stretch/>
        </p:blipFill>
        <p:spPr>
          <a:xfrm>
            <a:off x="-1" y="-1"/>
            <a:ext cx="6331617" cy="6858001"/>
          </a:xfrm>
          <a:prstGeom prst="rect">
            <a:avLst/>
          </a:prstGeom>
        </p:spPr>
      </p:pic>
      <p:sp>
        <p:nvSpPr>
          <p:cNvPr id="11" name="Title 1">
            <a:extLst>
              <a:ext uri="{FF2B5EF4-FFF2-40B4-BE49-F238E27FC236}">
                <a16:creationId xmlns:a16="http://schemas.microsoft.com/office/drawing/2014/main" id="{30279A33-E636-D8A7-2EB7-E5D08A8ED87D}"/>
              </a:ext>
            </a:extLst>
          </p:cNvPr>
          <p:cNvSpPr>
            <a:spLocks noGrp="1"/>
          </p:cNvSpPr>
          <p:nvPr>
            <p:ph type="title" hasCustomPrompt="1"/>
          </p:nvPr>
        </p:nvSpPr>
        <p:spPr>
          <a:xfrm>
            <a:off x="4054776" y="2895104"/>
            <a:ext cx="5089225" cy="1223355"/>
          </a:xfrm>
          <a:prstGeom prst="rect">
            <a:avLst/>
          </a:prstGeom>
        </p:spPr>
        <p:txBody>
          <a:bodyPr>
            <a:normAutofit/>
          </a:bodyPr>
          <a:lstStyle>
            <a:lvl1pPr>
              <a:defRPr sz="4800">
                <a:solidFill>
                  <a:schemeClr val="tx1"/>
                </a:solidFill>
              </a:defRPr>
            </a:lvl1pPr>
          </a:lstStyle>
          <a:p>
            <a:r>
              <a:rPr lang="en-US"/>
              <a:t>Click to edit Master title style    </a:t>
            </a:r>
          </a:p>
        </p:txBody>
      </p:sp>
      <p:pic>
        <p:nvPicPr>
          <p:cNvPr id="10" name="Picture 9" descr="A black and white logo&#10;&#10;Description automatically generated">
            <a:extLst>
              <a:ext uri="{FF2B5EF4-FFF2-40B4-BE49-F238E27FC236}">
                <a16:creationId xmlns:a16="http://schemas.microsoft.com/office/drawing/2014/main" id="{49E3AE67-1DFC-A1FE-F2E3-53ED875BCE8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9912" y="5873733"/>
            <a:ext cx="3508824" cy="769508"/>
          </a:xfrm>
          <a:prstGeom prst="rect">
            <a:avLst/>
          </a:prstGeom>
        </p:spPr>
      </p:pic>
      <p:sp>
        <p:nvSpPr>
          <p:cNvPr id="5" name="Slide Number Placeholder 4">
            <a:extLst>
              <a:ext uri="{FF2B5EF4-FFF2-40B4-BE49-F238E27FC236}">
                <a16:creationId xmlns:a16="http://schemas.microsoft.com/office/drawing/2014/main" id="{9319F189-6834-4CE7-4A75-A85230911E1F}"/>
              </a:ext>
            </a:extLst>
          </p:cNvPr>
          <p:cNvSpPr>
            <a:spLocks noGrp="1"/>
          </p:cNvSpPr>
          <p:nvPr>
            <p:ph type="sldNum" sz="quarter" idx="11"/>
          </p:nvPr>
        </p:nvSpPr>
        <p:spPr>
          <a:xfrm>
            <a:off x="11353801" y="6309783"/>
            <a:ext cx="607828" cy="366183"/>
          </a:xfrm>
          <a:prstGeom prst="rect">
            <a:avLst/>
          </a:prstGeom>
        </p:spPr>
        <p:txBody>
          <a:bodyPr/>
          <a:lstStyle/>
          <a:p>
            <a:fld id="{E90407E6-B41D-B446-A8AD-8AB2AE91D738}" type="slidenum">
              <a:rPr lang="en-US" smtClean="0"/>
              <a:pPr/>
              <a:t>‹#›</a:t>
            </a:fld>
            <a:endParaRPr lang="en-US"/>
          </a:p>
        </p:txBody>
      </p:sp>
    </p:spTree>
    <p:extLst>
      <p:ext uri="{BB962C8B-B14F-4D97-AF65-F5344CB8AC3E}">
        <p14:creationId xmlns:p14="http://schemas.microsoft.com/office/powerpoint/2010/main" val="863401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Headlin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49CD94-ACE7-3DA4-C104-FB58EDD06080}"/>
              </a:ext>
            </a:extLst>
          </p:cNvPr>
          <p:cNvSpPr/>
          <p:nvPr userDrawn="1"/>
        </p:nvSpPr>
        <p:spPr>
          <a:xfrm>
            <a:off x="0" y="0"/>
            <a:ext cx="12192000" cy="740701"/>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latin typeface="Gill Sans MT" panose="020B0502020104020203" pitchFamily="34" charset="77"/>
            </a:endParaRPr>
          </a:p>
        </p:txBody>
      </p:sp>
      <p:pic>
        <p:nvPicPr>
          <p:cNvPr id="9" name="Picture 8" descr="A black and orange logo&#10;&#10;Description automatically generated">
            <a:extLst>
              <a:ext uri="{FF2B5EF4-FFF2-40B4-BE49-F238E27FC236}">
                <a16:creationId xmlns:a16="http://schemas.microsoft.com/office/drawing/2014/main" id="{5FB2D589-58D7-F5DC-2E77-2FF3C47F19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1972" y="73246"/>
            <a:ext cx="2811624" cy="616607"/>
          </a:xfrm>
          <a:prstGeom prst="rect">
            <a:avLst/>
          </a:prstGeom>
        </p:spPr>
      </p:pic>
      <p:sp>
        <p:nvSpPr>
          <p:cNvPr id="14" name="Title 1">
            <a:extLst>
              <a:ext uri="{FF2B5EF4-FFF2-40B4-BE49-F238E27FC236}">
                <a16:creationId xmlns:a16="http://schemas.microsoft.com/office/drawing/2014/main" id="{B96158B6-65DC-3132-12C5-392566EA1028}"/>
              </a:ext>
            </a:extLst>
          </p:cNvPr>
          <p:cNvSpPr>
            <a:spLocks noGrp="1"/>
          </p:cNvSpPr>
          <p:nvPr>
            <p:ph type="title"/>
          </p:nvPr>
        </p:nvSpPr>
        <p:spPr>
          <a:xfrm>
            <a:off x="332399" y="947330"/>
            <a:ext cx="9723011" cy="626841"/>
          </a:xfrm>
          <a:prstGeom prst="rect">
            <a:avLst/>
          </a:prstGeom>
        </p:spPr>
        <p:txBody>
          <a:bodyPr>
            <a:noAutofit/>
          </a:bodyPr>
          <a:lstStyle>
            <a:lvl1pPr>
              <a:defRPr sz="3733"/>
            </a:lvl1pPr>
          </a:lstStyle>
          <a:p>
            <a:r>
              <a:rPr lang="en-US"/>
              <a:t>Click to edit Master title style</a:t>
            </a:r>
          </a:p>
        </p:txBody>
      </p:sp>
      <p:sp>
        <p:nvSpPr>
          <p:cNvPr id="16" name="Slide Number Placeholder 15">
            <a:extLst>
              <a:ext uri="{FF2B5EF4-FFF2-40B4-BE49-F238E27FC236}">
                <a16:creationId xmlns:a16="http://schemas.microsoft.com/office/drawing/2014/main" id="{D64565A3-090B-26BD-D0C3-20284BDF5984}"/>
              </a:ext>
            </a:extLst>
          </p:cNvPr>
          <p:cNvSpPr>
            <a:spLocks noGrp="1"/>
          </p:cNvSpPr>
          <p:nvPr>
            <p:ph type="sldNum" sz="quarter" idx="11"/>
          </p:nvPr>
        </p:nvSpPr>
        <p:spPr>
          <a:xfrm>
            <a:off x="11353801" y="6309783"/>
            <a:ext cx="607828" cy="366183"/>
          </a:xfrm>
          <a:prstGeom prst="rect">
            <a:avLst/>
          </a:prstGeom>
        </p:spPr>
        <p:txBody>
          <a:bodyPr/>
          <a:lstStyle/>
          <a:p>
            <a:fld id="{E90407E6-B41D-B446-A8AD-8AB2AE91D738}" type="slidenum">
              <a:rPr lang="en-US" smtClean="0"/>
              <a:pPr/>
              <a:t>‹#›</a:t>
            </a:fld>
            <a:endParaRPr lang="en-US"/>
          </a:p>
        </p:txBody>
      </p:sp>
      <p:sp>
        <p:nvSpPr>
          <p:cNvPr id="17" name="Text Placeholder 6">
            <a:extLst>
              <a:ext uri="{FF2B5EF4-FFF2-40B4-BE49-F238E27FC236}">
                <a16:creationId xmlns:a16="http://schemas.microsoft.com/office/drawing/2014/main" id="{9390CC4A-E927-9CEC-9071-D63DAFEFBB72}"/>
              </a:ext>
            </a:extLst>
          </p:cNvPr>
          <p:cNvSpPr>
            <a:spLocks noGrp="1"/>
          </p:cNvSpPr>
          <p:nvPr>
            <p:ph type="body" sz="quarter" idx="12" hasCustomPrompt="1"/>
          </p:nvPr>
        </p:nvSpPr>
        <p:spPr>
          <a:xfrm>
            <a:off x="479790" y="6273357"/>
            <a:ext cx="4734025" cy="238956"/>
          </a:xfrm>
          <a:prstGeom prst="rect">
            <a:avLst/>
          </a:prstGeom>
        </p:spPr>
        <p:txBody>
          <a:bodyPr anchor="ctr"/>
          <a:lstStyle>
            <a:lvl1pPr marL="0" indent="0">
              <a:spcBef>
                <a:spcPts val="0"/>
              </a:spcBef>
              <a:buNone/>
              <a:defRPr sz="1067">
                <a:solidFill>
                  <a:schemeClr val="tx1"/>
                </a:solidFill>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2409047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line_subhea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C39D575-4BD7-2E38-F636-023912BF7005}"/>
              </a:ext>
            </a:extLst>
          </p:cNvPr>
          <p:cNvSpPr>
            <a:spLocks noGrp="1"/>
          </p:cNvSpPr>
          <p:nvPr>
            <p:ph type="title"/>
          </p:nvPr>
        </p:nvSpPr>
        <p:spPr>
          <a:xfrm>
            <a:off x="332399" y="947330"/>
            <a:ext cx="9723011" cy="626841"/>
          </a:xfrm>
          <a:prstGeom prst="rect">
            <a:avLst/>
          </a:prstGeom>
        </p:spPr>
        <p:txBody>
          <a:bodyPr>
            <a:noAutofit/>
          </a:bodyPr>
          <a:lstStyle>
            <a:lvl1pPr>
              <a:defRPr sz="3733"/>
            </a:lvl1pPr>
          </a:lstStyle>
          <a:p>
            <a:r>
              <a:rPr lang="en-US"/>
              <a:t>Click to edit Master title style</a:t>
            </a:r>
          </a:p>
        </p:txBody>
      </p:sp>
      <p:sp>
        <p:nvSpPr>
          <p:cNvPr id="7" name="Rectangle 6">
            <a:extLst>
              <a:ext uri="{FF2B5EF4-FFF2-40B4-BE49-F238E27FC236}">
                <a16:creationId xmlns:a16="http://schemas.microsoft.com/office/drawing/2014/main" id="{A049CD94-ACE7-3DA4-C104-FB58EDD06080}"/>
              </a:ext>
            </a:extLst>
          </p:cNvPr>
          <p:cNvSpPr/>
          <p:nvPr userDrawn="1"/>
        </p:nvSpPr>
        <p:spPr>
          <a:xfrm>
            <a:off x="0" y="0"/>
            <a:ext cx="12192000" cy="740701"/>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a:latin typeface="Gill Sans MT" panose="020B0502020104020203" pitchFamily="34" charset="77"/>
            </a:endParaRPr>
          </a:p>
        </p:txBody>
      </p:sp>
      <p:pic>
        <p:nvPicPr>
          <p:cNvPr id="9" name="Picture 8" descr="A black and orange logo&#10;&#10;Description automatically generated">
            <a:extLst>
              <a:ext uri="{FF2B5EF4-FFF2-40B4-BE49-F238E27FC236}">
                <a16:creationId xmlns:a16="http://schemas.microsoft.com/office/drawing/2014/main" id="{5FB2D589-58D7-F5DC-2E77-2FF3C47F19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1972" y="73246"/>
            <a:ext cx="2811624" cy="616607"/>
          </a:xfrm>
          <a:prstGeom prst="rect">
            <a:avLst/>
          </a:prstGeom>
        </p:spPr>
      </p:pic>
      <p:sp>
        <p:nvSpPr>
          <p:cNvPr id="18" name="Slide Number Placeholder 17">
            <a:extLst>
              <a:ext uri="{FF2B5EF4-FFF2-40B4-BE49-F238E27FC236}">
                <a16:creationId xmlns:a16="http://schemas.microsoft.com/office/drawing/2014/main" id="{9FF11E75-05E8-35C3-C242-534D6D2F0CDA}"/>
              </a:ext>
            </a:extLst>
          </p:cNvPr>
          <p:cNvSpPr>
            <a:spLocks noGrp="1"/>
          </p:cNvSpPr>
          <p:nvPr>
            <p:ph type="sldNum" sz="quarter" idx="12"/>
          </p:nvPr>
        </p:nvSpPr>
        <p:spPr>
          <a:xfrm>
            <a:off x="11353801" y="6309783"/>
            <a:ext cx="607828" cy="366183"/>
          </a:xfrm>
          <a:prstGeom prst="rect">
            <a:avLst/>
          </a:prstGeom>
        </p:spPr>
        <p:txBody>
          <a:bodyPr/>
          <a:lstStyle/>
          <a:p>
            <a:fld id="{E90407E6-B41D-B446-A8AD-8AB2AE91D738}" type="slidenum">
              <a:rPr lang="en-US" smtClean="0"/>
              <a:pPr/>
              <a:t>‹#›</a:t>
            </a:fld>
            <a:endParaRPr lang="en-US"/>
          </a:p>
        </p:txBody>
      </p:sp>
      <p:sp>
        <p:nvSpPr>
          <p:cNvPr id="20" name="Subtitle 2">
            <a:extLst>
              <a:ext uri="{FF2B5EF4-FFF2-40B4-BE49-F238E27FC236}">
                <a16:creationId xmlns:a16="http://schemas.microsoft.com/office/drawing/2014/main" id="{1BA4BE87-067D-8C0C-42F9-3CEEC1D34508}"/>
              </a:ext>
            </a:extLst>
          </p:cNvPr>
          <p:cNvSpPr>
            <a:spLocks noGrp="1"/>
          </p:cNvSpPr>
          <p:nvPr>
            <p:ph type="subTitle" idx="1"/>
          </p:nvPr>
        </p:nvSpPr>
        <p:spPr>
          <a:xfrm>
            <a:off x="331972" y="1574171"/>
            <a:ext cx="6336704" cy="482600"/>
          </a:xfrm>
          <a:prstGeom prst="rect">
            <a:avLst/>
          </a:prstGeom>
        </p:spPr>
        <p:txBody>
          <a:bodyPr>
            <a:normAutofit/>
          </a:bodyPr>
          <a:lstStyle>
            <a:lvl1pPr marL="0" indent="0" algn="l">
              <a:buFont typeface="Arial" panose="020B0604020202020204" pitchFamily="34" charset="0"/>
              <a:buNone/>
              <a:defRPr sz="2667">
                <a:solidFill>
                  <a:schemeClr val="tx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21" name="Text Placeholder 6">
            <a:extLst>
              <a:ext uri="{FF2B5EF4-FFF2-40B4-BE49-F238E27FC236}">
                <a16:creationId xmlns:a16="http://schemas.microsoft.com/office/drawing/2014/main" id="{AB5324E7-BDB3-3044-9FAB-C73091188527}"/>
              </a:ext>
            </a:extLst>
          </p:cNvPr>
          <p:cNvSpPr>
            <a:spLocks noGrp="1"/>
          </p:cNvSpPr>
          <p:nvPr>
            <p:ph type="body" sz="quarter" idx="11" hasCustomPrompt="1"/>
          </p:nvPr>
        </p:nvSpPr>
        <p:spPr>
          <a:xfrm>
            <a:off x="479790" y="6273357"/>
            <a:ext cx="4734025" cy="238956"/>
          </a:xfrm>
          <a:prstGeom prst="rect">
            <a:avLst/>
          </a:prstGeom>
        </p:spPr>
        <p:txBody>
          <a:bodyPr anchor="ctr"/>
          <a:lstStyle>
            <a:lvl1pPr marL="0" indent="0">
              <a:spcBef>
                <a:spcPts val="0"/>
              </a:spcBef>
              <a:buNone/>
              <a:defRPr sz="1067">
                <a:solidFill>
                  <a:schemeClr val="tx1"/>
                </a:solidFill>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3775723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8700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dt="0"/>
  <p:txStyles>
    <p:titleStyle>
      <a:lvl1pPr algn="l" defTabSz="914377" rtl="0" eaLnBrk="1" latinLnBrk="0" hangingPunct="1">
        <a:lnSpc>
          <a:spcPct val="90000"/>
        </a:lnSpc>
        <a:spcBef>
          <a:spcPct val="0"/>
        </a:spcBef>
        <a:buNone/>
        <a:defRPr sz="4000" b="0" i="0" kern="1200">
          <a:solidFill>
            <a:schemeClr val="tx2"/>
          </a:solidFill>
          <a:latin typeface="+mj-lt"/>
          <a:ea typeface="+mj-ea"/>
          <a:cs typeface="+mj-cs"/>
        </a:defRPr>
      </a:lvl1pPr>
    </p:titleStyle>
    <p:bodyStyle>
      <a:lvl1pPr marL="228594" indent="-228594" algn="l" defTabSz="914377" rtl="0" eaLnBrk="1" latinLnBrk="0" hangingPunct="1">
        <a:lnSpc>
          <a:spcPct val="90000"/>
        </a:lnSpc>
        <a:spcBef>
          <a:spcPts val="1000"/>
        </a:spcBef>
        <a:buFont typeface="Wingdings" pitchFamily="2" charset="2"/>
        <a:buChar char="§"/>
        <a:defRPr sz="2800" b="0" i="0" kern="1200">
          <a:solidFill>
            <a:schemeClr val="tx2"/>
          </a:solidFill>
          <a:latin typeface="+mn-lt"/>
          <a:ea typeface="+mn-ea"/>
          <a:cs typeface="+mn-cs"/>
        </a:defRPr>
      </a:lvl1pPr>
      <a:lvl2pPr marL="685783" indent="-228594" algn="l" defTabSz="914377" rtl="0" eaLnBrk="1" latinLnBrk="0" hangingPunct="1">
        <a:lnSpc>
          <a:spcPct val="90000"/>
        </a:lnSpc>
        <a:spcBef>
          <a:spcPts val="500"/>
        </a:spcBef>
        <a:buFont typeface="Wingdings" pitchFamily="2" charset="2"/>
        <a:buChar char="§"/>
        <a:defRPr sz="2400" b="0" i="0" kern="1200">
          <a:solidFill>
            <a:schemeClr val="tx2"/>
          </a:solidFill>
          <a:latin typeface="+mn-lt"/>
          <a:ea typeface="+mn-ea"/>
          <a:cs typeface="+mn-cs"/>
        </a:defRPr>
      </a:lvl2pPr>
      <a:lvl3pPr marL="1142971" indent="-228594" algn="l" defTabSz="914377" rtl="0" eaLnBrk="1" latinLnBrk="0" hangingPunct="1">
        <a:lnSpc>
          <a:spcPct val="90000"/>
        </a:lnSpc>
        <a:spcBef>
          <a:spcPts val="500"/>
        </a:spcBef>
        <a:buFont typeface="Wingdings" pitchFamily="2" charset="2"/>
        <a:buChar char="§"/>
        <a:defRPr sz="2000" b="0" i="0" kern="1200">
          <a:solidFill>
            <a:schemeClr val="tx2"/>
          </a:solidFill>
          <a:latin typeface="+mn-lt"/>
          <a:ea typeface="+mn-ea"/>
          <a:cs typeface="+mn-cs"/>
        </a:defRPr>
      </a:lvl3pPr>
      <a:lvl4pPr marL="1600160" indent="-228594" algn="l" defTabSz="914377" rtl="0" eaLnBrk="1" latinLnBrk="0" hangingPunct="1">
        <a:lnSpc>
          <a:spcPct val="90000"/>
        </a:lnSpc>
        <a:spcBef>
          <a:spcPts val="500"/>
        </a:spcBef>
        <a:buFont typeface="Wingdings" pitchFamily="2" charset="2"/>
        <a:buChar char="§"/>
        <a:defRPr sz="1800" b="0" i="0" kern="1200">
          <a:solidFill>
            <a:schemeClr val="tx2"/>
          </a:solidFill>
          <a:latin typeface="+mn-lt"/>
          <a:ea typeface="+mn-ea"/>
          <a:cs typeface="+mn-cs"/>
        </a:defRPr>
      </a:lvl4pPr>
      <a:lvl5pPr marL="2057349" indent="-228594" algn="l" defTabSz="914377" rtl="0" eaLnBrk="1" latinLnBrk="0" hangingPunct="1">
        <a:lnSpc>
          <a:spcPct val="90000"/>
        </a:lnSpc>
        <a:spcBef>
          <a:spcPts val="500"/>
        </a:spcBef>
        <a:buFont typeface="Wingdings" pitchFamily="2" charset="2"/>
        <a:buChar char="§"/>
        <a:defRPr sz="1800" b="0" i="0"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jpe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sv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8F1F0-6739-3CC8-9197-E6F27BD2CDA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62C8BCD-7225-2CD6-65E9-0B8CD713E515}"/>
              </a:ext>
            </a:extLst>
          </p:cNvPr>
          <p:cNvSpPr>
            <a:spLocks noGrp="1"/>
          </p:cNvSpPr>
          <p:nvPr>
            <p:ph type="title"/>
          </p:nvPr>
        </p:nvSpPr>
        <p:spPr>
          <a:xfrm>
            <a:off x="593600" y="2561305"/>
            <a:ext cx="6501264" cy="1202215"/>
          </a:xfrm>
        </p:spPr>
        <p:txBody>
          <a:bodyPr/>
          <a:lstStyle/>
          <a:p>
            <a:r>
              <a:rPr lang="en-US"/>
              <a:t>2026 Education Calendar</a:t>
            </a:r>
          </a:p>
        </p:txBody>
      </p:sp>
      <p:pic>
        <p:nvPicPr>
          <p:cNvPr id="14" name="Picture Placeholder 13" descr="A family walking on a path&#10;&#10;AI-generated content may be incorrect.">
            <a:extLst>
              <a:ext uri="{FF2B5EF4-FFF2-40B4-BE49-F238E27FC236}">
                <a16:creationId xmlns:a16="http://schemas.microsoft.com/office/drawing/2014/main" id="{9CDF2650-A9D1-C06F-F6C4-483B0A57952D}"/>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20006" r="7462"/>
          <a:stretch>
            <a:fillRect/>
          </a:stretch>
        </p:blipFill>
        <p:spPr>
          <a:xfrm>
            <a:off x="4695555" y="0"/>
            <a:ext cx="7496445" cy="6859721"/>
          </a:xfrm>
        </p:spPr>
      </p:pic>
      <p:sp>
        <p:nvSpPr>
          <p:cNvPr id="2" name="TextBox 1">
            <a:extLst>
              <a:ext uri="{FF2B5EF4-FFF2-40B4-BE49-F238E27FC236}">
                <a16:creationId xmlns:a16="http://schemas.microsoft.com/office/drawing/2014/main" id="{6B3C8122-75A8-90B0-5746-6A5C0575BA17}"/>
              </a:ext>
            </a:extLst>
          </p:cNvPr>
          <p:cNvSpPr txBox="1"/>
          <p:nvPr/>
        </p:nvSpPr>
        <p:spPr>
          <a:xfrm>
            <a:off x="593600" y="5941496"/>
            <a:ext cx="4984240" cy="1015663"/>
          </a:xfrm>
          <a:prstGeom prst="rect">
            <a:avLst/>
          </a:prstGeom>
          <a:noFill/>
        </p:spPr>
        <p:txBody>
          <a:bodyPr wrap="square" rtlCol="0">
            <a:spAutoFit/>
          </a:bodyPr>
          <a:lstStyle/>
          <a:p>
            <a:r>
              <a:rPr lang="en-US" sz="1000" b="1" dirty="0">
                <a:solidFill>
                  <a:schemeClr val="bg2"/>
                </a:solidFill>
              </a:rPr>
              <a:t>For Financial professional / TPA / plan sponsor use only. Not for use with participants.  Not for public distribution.</a:t>
            </a:r>
            <a:endParaRPr lang="en-US" sz="1000" dirty="0">
              <a:solidFill>
                <a:schemeClr val="bg2"/>
              </a:solidFill>
            </a:endParaRPr>
          </a:p>
          <a:p>
            <a:r>
              <a:rPr lang="en-US" sz="1000" dirty="0">
                <a:solidFill>
                  <a:schemeClr val="bg2"/>
                </a:solidFill>
              </a:rPr>
              <a:t> </a:t>
            </a:r>
          </a:p>
          <a:p>
            <a:r>
              <a:rPr lang="en-US" sz="1000" dirty="0">
                <a:solidFill>
                  <a:schemeClr val="bg2"/>
                </a:solidFill>
              </a:rPr>
              <a:t>Products and services offered through the Voya® family of companies.</a:t>
            </a:r>
          </a:p>
          <a:p>
            <a:r>
              <a:rPr lang="en-US" sz="1000" dirty="0">
                <a:solidFill>
                  <a:schemeClr val="bg2"/>
                </a:solidFill>
              </a:rPr>
              <a:t>5005450_1025 CN4932064_1027</a:t>
            </a:r>
          </a:p>
          <a:p>
            <a:pPr>
              <a:defRPr/>
            </a:pPr>
            <a:endParaRPr lang="en-US" sz="1000" dirty="0">
              <a:solidFill>
                <a:schemeClr val="bg2"/>
              </a:solidFill>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3928785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63CC10C7-E05A-7FE8-C492-7E79130A43EB}"/>
              </a:ext>
            </a:extLst>
          </p:cNvPr>
          <p:cNvSpPr/>
          <p:nvPr/>
        </p:nvSpPr>
        <p:spPr>
          <a:xfrm>
            <a:off x="4946752" y="2022311"/>
            <a:ext cx="1737360" cy="17373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dirty="0">
              <a:solidFill>
                <a:srgbClr val="FFFFFF"/>
              </a:solidFill>
              <a:latin typeface="Arial"/>
            </a:endParaRPr>
          </a:p>
        </p:txBody>
      </p:sp>
      <p:sp>
        <p:nvSpPr>
          <p:cNvPr id="11" name="Oval 10">
            <a:extLst>
              <a:ext uri="{FF2B5EF4-FFF2-40B4-BE49-F238E27FC236}">
                <a16:creationId xmlns:a16="http://schemas.microsoft.com/office/drawing/2014/main" id="{64B2EDFD-3E26-E403-3C60-EB2F8F9A25FD}"/>
              </a:ext>
            </a:extLst>
          </p:cNvPr>
          <p:cNvSpPr/>
          <p:nvPr/>
        </p:nvSpPr>
        <p:spPr>
          <a:xfrm>
            <a:off x="9183904" y="2022311"/>
            <a:ext cx="1737360" cy="17373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srgbClr val="FFFFFF"/>
              </a:solidFill>
              <a:latin typeface="Arial"/>
            </a:endParaRPr>
          </a:p>
        </p:txBody>
      </p:sp>
      <p:sp>
        <p:nvSpPr>
          <p:cNvPr id="5" name="Title 4">
            <a:extLst>
              <a:ext uri="{FF2B5EF4-FFF2-40B4-BE49-F238E27FC236}">
                <a16:creationId xmlns:a16="http://schemas.microsoft.com/office/drawing/2014/main" id="{4CE93318-B9D6-F572-8DAE-55FB11FC3688}"/>
              </a:ext>
            </a:extLst>
          </p:cNvPr>
          <p:cNvSpPr>
            <a:spLocks noGrp="1"/>
          </p:cNvSpPr>
          <p:nvPr>
            <p:ph type="title"/>
          </p:nvPr>
        </p:nvSpPr>
        <p:spPr/>
        <p:txBody>
          <a:bodyPr/>
          <a:lstStyle/>
          <a:p>
            <a:r>
              <a:rPr lang="en-US"/>
              <a:t>How consumers feel going into 2026: </a:t>
            </a:r>
          </a:p>
        </p:txBody>
      </p:sp>
      <p:sp>
        <p:nvSpPr>
          <p:cNvPr id="6" name="Text Placeholder 5">
            <a:extLst>
              <a:ext uri="{FF2B5EF4-FFF2-40B4-BE49-F238E27FC236}">
                <a16:creationId xmlns:a16="http://schemas.microsoft.com/office/drawing/2014/main" id="{D1C75215-77CB-098A-EB22-B8C39ADCD563}"/>
              </a:ext>
            </a:extLst>
          </p:cNvPr>
          <p:cNvSpPr>
            <a:spLocks noGrp="1"/>
          </p:cNvSpPr>
          <p:nvPr>
            <p:ph type="body" sz="quarter" idx="12"/>
          </p:nvPr>
        </p:nvSpPr>
        <p:spPr>
          <a:xfrm>
            <a:off x="332400" y="6204816"/>
            <a:ext cx="11451777" cy="575763"/>
          </a:xfrm>
        </p:spPr>
        <p:txBody>
          <a:bodyPr/>
          <a:lstStyle/>
          <a:p>
            <a:pPr>
              <a:defRPr/>
            </a:pPr>
            <a:r>
              <a:rPr lang="en-US">
                <a:solidFill>
                  <a:srgbClr val="6E6E6E"/>
                </a:solidFill>
                <a:ea typeface="Calibri" panose="020F0502020204030204" pitchFamily="34" charset="0"/>
              </a:rPr>
              <a:t>1 EBRI 2025 Workplace Wellness Survey.</a:t>
            </a:r>
          </a:p>
          <a:p>
            <a:pPr>
              <a:defRPr/>
            </a:pPr>
            <a:r>
              <a:rPr lang="en-US">
                <a:solidFill>
                  <a:srgbClr val="6E6E6E"/>
                </a:solidFill>
              </a:rPr>
              <a:t>2 Voya Financial Consumer Insights &amp; Research survey conducted Aug 5–6, 2025, among 1,005 adults aged 18+ in the U.S., featuring 496 Americans working full-time or part-time.</a:t>
            </a:r>
          </a:p>
          <a:p>
            <a:pPr>
              <a:defRPr/>
            </a:pPr>
            <a:r>
              <a:rPr lang="en-US">
                <a:solidFill>
                  <a:srgbClr val="6E6E6E"/>
                </a:solidFill>
              </a:rPr>
              <a:t>3 Voya Financial Consumer Insights &amp; Research survey conducted Apr 28–29, 2025, among 1,002 adults aged 18+ in the U.S., featuring 491 Americans working full-time or part-time.</a:t>
            </a:r>
          </a:p>
        </p:txBody>
      </p:sp>
      <p:sp>
        <p:nvSpPr>
          <p:cNvPr id="13" name="Freeform 59">
            <a:extLst>
              <a:ext uri="{FF2B5EF4-FFF2-40B4-BE49-F238E27FC236}">
                <a16:creationId xmlns:a16="http://schemas.microsoft.com/office/drawing/2014/main" id="{5A5A93BC-A249-162D-173D-D805E3F4D37F}"/>
              </a:ext>
            </a:extLst>
          </p:cNvPr>
          <p:cNvSpPr/>
          <p:nvPr/>
        </p:nvSpPr>
        <p:spPr>
          <a:xfrm>
            <a:off x="1611169" y="2788308"/>
            <a:ext cx="630563" cy="472923"/>
          </a:xfrm>
          <a:custGeom>
            <a:avLst/>
            <a:gdLst>
              <a:gd name="connsiteX0" fmla="*/ 162106 w 228600"/>
              <a:gd name="connsiteY0" fmla="*/ 14289 h 171450"/>
              <a:gd name="connsiteX1" fmla="*/ 207170 w 228600"/>
              <a:gd name="connsiteY1" fmla="*/ 14289 h 171450"/>
              <a:gd name="connsiteX2" fmla="*/ 214314 w 228600"/>
              <a:gd name="connsiteY2" fmla="*/ 21432 h 171450"/>
              <a:gd name="connsiteX3" fmla="*/ 214314 w 228600"/>
              <a:gd name="connsiteY3" fmla="*/ 66496 h 171450"/>
              <a:gd name="connsiteX4" fmla="*/ 196021 w 228600"/>
              <a:gd name="connsiteY4" fmla="*/ 74073 h 171450"/>
              <a:gd name="connsiteX5" fmla="*/ 182854 w 228600"/>
              <a:gd name="connsiteY5" fmla="*/ 60902 h 171450"/>
              <a:gd name="connsiteX6" fmla="*/ 133643 w 228600"/>
              <a:gd name="connsiteY6" fmla="*/ 110118 h 171450"/>
              <a:gd name="connsiteX7" fmla="*/ 123539 w 228600"/>
              <a:gd name="connsiteY7" fmla="*/ 110118 h 171450"/>
              <a:gd name="connsiteX8" fmla="*/ 85726 w 228600"/>
              <a:gd name="connsiteY8" fmla="*/ 72305 h 171450"/>
              <a:gd name="connsiteX9" fmla="*/ 62634 w 228600"/>
              <a:gd name="connsiteY9" fmla="*/ 95393 h 171450"/>
              <a:gd name="connsiteX10" fmla="*/ 52530 w 228600"/>
              <a:gd name="connsiteY10" fmla="*/ 95393 h 171450"/>
              <a:gd name="connsiteX11" fmla="*/ 47480 w 228600"/>
              <a:gd name="connsiteY11" fmla="*/ 90343 h 171450"/>
              <a:gd name="connsiteX12" fmla="*/ 47480 w 228600"/>
              <a:gd name="connsiteY12" fmla="*/ 80239 h 171450"/>
              <a:gd name="connsiteX13" fmla="*/ 80672 w 228600"/>
              <a:gd name="connsiteY13" fmla="*/ 47047 h 171450"/>
              <a:gd name="connsiteX14" fmla="*/ 90776 w 228600"/>
              <a:gd name="connsiteY14" fmla="*/ 47047 h 171450"/>
              <a:gd name="connsiteX15" fmla="*/ 128589 w 228600"/>
              <a:gd name="connsiteY15" fmla="*/ 84860 h 171450"/>
              <a:gd name="connsiteX16" fmla="*/ 167701 w 228600"/>
              <a:gd name="connsiteY16" fmla="*/ 45748 h 171450"/>
              <a:gd name="connsiteX17" fmla="*/ 154529 w 228600"/>
              <a:gd name="connsiteY17" fmla="*/ 32581 h 171450"/>
              <a:gd name="connsiteX18" fmla="*/ 162106 w 228600"/>
              <a:gd name="connsiteY18" fmla="*/ 14289 h 171450"/>
              <a:gd name="connsiteX19" fmla="*/ 7144 w 228600"/>
              <a:gd name="connsiteY19" fmla="*/ 0 h 171450"/>
              <a:gd name="connsiteX20" fmla="*/ 14288 w 228600"/>
              <a:gd name="connsiteY20" fmla="*/ 0 h 171450"/>
              <a:gd name="connsiteX21" fmla="*/ 21431 w 228600"/>
              <a:gd name="connsiteY21" fmla="*/ 7144 h 171450"/>
              <a:gd name="connsiteX22" fmla="*/ 21431 w 228600"/>
              <a:gd name="connsiteY22" fmla="*/ 150019 h 171450"/>
              <a:gd name="connsiteX23" fmla="*/ 221456 w 228600"/>
              <a:gd name="connsiteY23" fmla="*/ 150019 h 171450"/>
              <a:gd name="connsiteX24" fmla="*/ 228600 w 228600"/>
              <a:gd name="connsiteY24" fmla="*/ 157163 h 171450"/>
              <a:gd name="connsiteX25" fmla="*/ 228600 w 228600"/>
              <a:gd name="connsiteY25" fmla="*/ 164306 h 171450"/>
              <a:gd name="connsiteX26" fmla="*/ 221456 w 228600"/>
              <a:gd name="connsiteY26" fmla="*/ 171450 h 171450"/>
              <a:gd name="connsiteX27" fmla="*/ 14288 w 228600"/>
              <a:gd name="connsiteY27" fmla="*/ 171450 h 171450"/>
              <a:gd name="connsiteX28" fmla="*/ 0 w 228600"/>
              <a:gd name="connsiteY28" fmla="*/ 157163 h 171450"/>
              <a:gd name="connsiteX29" fmla="*/ 0 w 228600"/>
              <a:gd name="connsiteY29" fmla="*/ 7144 h 171450"/>
              <a:gd name="connsiteX30" fmla="*/ 7144 w 228600"/>
              <a:gd name="connsiteY30"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8600" h="171450">
                <a:moveTo>
                  <a:pt x="162106" y="14289"/>
                </a:moveTo>
                <a:lnTo>
                  <a:pt x="207170" y="14289"/>
                </a:lnTo>
                <a:cubicBezTo>
                  <a:pt x="211117" y="14289"/>
                  <a:pt x="214314" y="17486"/>
                  <a:pt x="214314" y="21432"/>
                </a:cubicBezTo>
                <a:lnTo>
                  <a:pt x="214314" y="66496"/>
                </a:lnTo>
                <a:cubicBezTo>
                  <a:pt x="214314" y="76042"/>
                  <a:pt x="202772" y="80824"/>
                  <a:pt x="196021" y="74073"/>
                </a:cubicBezTo>
                <a:lnTo>
                  <a:pt x="182854" y="60902"/>
                </a:lnTo>
                <a:lnTo>
                  <a:pt x="133643" y="110118"/>
                </a:lnTo>
                <a:cubicBezTo>
                  <a:pt x="130853" y="112908"/>
                  <a:pt x="126330" y="112908"/>
                  <a:pt x="123539" y="110118"/>
                </a:cubicBezTo>
                <a:lnTo>
                  <a:pt x="85726" y="72305"/>
                </a:lnTo>
                <a:lnTo>
                  <a:pt x="62634" y="95393"/>
                </a:lnTo>
                <a:cubicBezTo>
                  <a:pt x="59844" y="98183"/>
                  <a:pt x="55321" y="98183"/>
                  <a:pt x="52530" y="95393"/>
                </a:cubicBezTo>
                <a:lnTo>
                  <a:pt x="47480" y="90343"/>
                </a:lnTo>
                <a:cubicBezTo>
                  <a:pt x="44690" y="87552"/>
                  <a:pt x="44690" y="83029"/>
                  <a:pt x="47480" y="80239"/>
                </a:cubicBezTo>
                <a:lnTo>
                  <a:pt x="80672" y="47047"/>
                </a:lnTo>
                <a:cubicBezTo>
                  <a:pt x="83462" y="44257"/>
                  <a:pt x="87985" y="44257"/>
                  <a:pt x="90776" y="47047"/>
                </a:cubicBezTo>
                <a:lnTo>
                  <a:pt x="128589" y="84860"/>
                </a:lnTo>
                <a:lnTo>
                  <a:pt x="167701" y="45748"/>
                </a:lnTo>
                <a:lnTo>
                  <a:pt x="154529" y="32581"/>
                </a:lnTo>
                <a:cubicBezTo>
                  <a:pt x="147779" y="25830"/>
                  <a:pt x="152561" y="14289"/>
                  <a:pt x="162106" y="14289"/>
                </a:cubicBezTo>
                <a:close/>
                <a:moveTo>
                  <a:pt x="7144" y="0"/>
                </a:moveTo>
                <a:lnTo>
                  <a:pt x="14288" y="0"/>
                </a:lnTo>
                <a:cubicBezTo>
                  <a:pt x="18235" y="0"/>
                  <a:pt x="21431" y="3197"/>
                  <a:pt x="21431" y="7144"/>
                </a:cubicBezTo>
                <a:lnTo>
                  <a:pt x="21431" y="150019"/>
                </a:lnTo>
                <a:lnTo>
                  <a:pt x="221456" y="150019"/>
                </a:lnTo>
                <a:cubicBezTo>
                  <a:pt x="225403" y="150019"/>
                  <a:pt x="228600" y="153216"/>
                  <a:pt x="228600" y="157163"/>
                </a:cubicBezTo>
                <a:lnTo>
                  <a:pt x="228600" y="164306"/>
                </a:lnTo>
                <a:cubicBezTo>
                  <a:pt x="228600" y="168253"/>
                  <a:pt x="225403" y="171450"/>
                  <a:pt x="221456" y="171450"/>
                </a:cubicBezTo>
                <a:lnTo>
                  <a:pt x="14288" y="171450"/>
                </a:lnTo>
                <a:cubicBezTo>
                  <a:pt x="6398" y="171450"/>
                  <a:pt x="0" y="165052"/>
                  <a:pt x="0" y="157163"/>
                </a:cubicBezTo>
                <a:lnTo>
                  <a:pt x="0" y="7144"/>
                </a:lnTo>
                <a:cubicBezTo>
                  <a:pt x="0" y="3197"/>
                  <a:pt x="3197" y="0"/>
                  <a:pt x="714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srgbClr val="FFFFFF"/>
              </a:solidFill>
              <a:latin typeface="Arial"/>
            </a:endParaRPr>
          </a:p>
        </p:txBody>
      </p:sp>
      <p:sp>
        <p:nvSpPr>
          <p:cNvPr id="14" name="Oval 13">
            <a:extLst>
              <a:ext uri="{FF2B5EF4-FFF2-40B4-BE49-F238E27FC236}">
                <a16:creationId xmlns:a16="http://schemas.microsoft.com/office/drawing/2014/main" id="{5545F8A4-9DA7-9837-6A3B-2B70B52E9B4C}"/>
              </a:ext>
            </a:extLst>
          </p:cNvPr>
          <p:cNvSpPr/>
          <p:nvPr/>
        </p:nvSpPr>
        <p:spPr>
          <a:xfrm>
            <a:off x="1057770" y="2022311"/>
            <a:ext cx="1737360" cy="17373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srgbClr val="FFFFFF"/>
              </a:solidFill>
              <a:latin typeface="Arial"/>
            </a:endParaRPr>
          </a:p>
        </p:txBody>
      </p:sp>
      <p:sp>
        <p:nvSpPr>
          <p:cNvPr id="15" name="Freeform 59">
            <a:extLst>
              <a:ext uri="{FF2B5EF4-FFF2-40B4-BE49-F238E27FC236}">
                <a16:creationId xmlns:a16="http://schemas.microsoft.com/office/drawing/2014/main" id="{24A80AB1-E725-E8EB-0CD6-A56AC998D81B}"/>
              </a:ext>
            </a:extLst>
          </p:cNvPr>
          <p:cNvSpPr/>
          <p:nvPr/>
        </p:nvSpPr>
        <p:spPr>
          <a:xfrm>
            <a:off x="1560690" y="2547478"/>
            <a:ext cx="731520" cy="731520"/>
          </a:xfrm>
          <a:custGeom>
            <a:avLst/>
            <a:gdLst>
              <a:gd name="connsiteX0" fmla="*/ 162106 w 228600"/>
              <a:gd name="connsiteY0" fmla="*/ 14289 h 171450"/>
              <a:gd name="connsiteX1" fmla="*/ 207170 w 228600"/>
              <a:gd name="connsiteY1" fmla="*/ 14289 h 171450"/>
              <a:gd name="connsiteX2" fmla="*/ 214314 w 228600"/>
              <a:gd name="connsiteY2" fmla="*/ 21432 h 171450"/>
              <a:gd name="connsiteX3" fmla="*/ 214314 w 228600"/>
              <a:gd name="connsiteY3" fmla="*/ 66496 h 171450"/>
              <a:gd name="connsiteX4" fmla="*/ 196021 w 228600"/>
              <a:gd name="connsiteY4" fmla="*/ 74073 h 171450"/>
              <a:gd name="connsiteX5" fmla="*/ 182854 w 228600"/>
              <a:gd name="connsiteY5" fmla="*/ 60902 h 171450"/>
              <a:gd name="connsiteX6" fmla="*/ 133643 w 228600"/>
              <a:gd name="connsiteY6" fmla="*/ 110118 h 171450"/>
              <a:gd name="connsiteX7" fmla="*/ 123539 w 228600"/>
              <a:gd name="connsiteY7" fmla="*/ 110118 h 171450"/>
              <a:gd name="connsiteX8" fmla="*/ 85726 w 228600"/>
              <a:gd name="connsiteY8" fmla="*/ 72305 h 171450"/>
              <a:gd name="connsiteX9" fmla="*/ 62634 w 228600"/>
              <a:gd name="connsiteY9" fmla="*/ 95393 h 171450"/>
              <a:gd name="connsiteX10" fmla="*/ 52530 w 228600"/>
              <a:gd name="connsiteY10" fmla="*/ 95393 h 171450"/>
              <a:gd name="connsiteX11" fmla="*/ 47480 w 228600"/>
              <a:gd name="connsiteY11" fmla="*/ 90343 h 171450"/>
              <a:gd name="connsiteX12" fmla="*/ 47480 w 228600"/>
              <a:gd name="connsiteY12" fmla="*/ 80239 h 171450"/>
              <a:gd name="connsiteX13" fmla="*/ 80672 w 228600"/>
              <a:gd name="connsiteY13" fmla="*/ 47047 h 171450"/>
              <a:gd name="connsiteX14" fmla="*/ 90776 w 228600"/>
              <a:gd name="connsiteY14" fmla="*/ 47047 h 171450"/>
              <a:gd name="connsiteX15" fmla="*/ 128589 w 228600"/>
              <a:gd name="connsiteY15" fmla="*/ 84860 h 171450"/>
              <a:gd name="connsiteX16" fmla="*/ 167701 w 228600"/>
              <a:gd name="connsiteY16" fmla="*/ 45748 h 171450"/>
              <a:gd name="connsiteX17" fmla="*/ 154529 w 228600"/>
              <a:gd name="connsiteY17" fmla="*/ 32581 h 171450"/>
              <a:gd name="connsiteX18" fmla="*/ 162106 w 228600"/>
              <a:gd name="connsiteY18" fmla="*/ 14289 h 171450"/>
              <a:gd name="connsiteX19" fmla="*/ 7144 w 228600"/>
              <a:gd name="connsiteY19" fmla="*/ 0 h 171450"/>
              <a:gd name="connsiteX20" fmla="*/ 14288 w 228600"/>
              <a:gd name="connsiteY20" fmla="*/ 0 h 171450"/>
              <a:gd name="connsiteX21" fmla="*/ 21431 w 228600"/>
              <a:gd name="connsiteY21" fmla="*/ 7144 h 171450"/>
              <a:gd name="connsiteX22" fmla="*/ 21431 w 228600"/>
              <a:gd name="connsiteY22" fmla="*/ 150019 h 171450"/>
              <a:gd name="connsiteX23" fmla="*/ 221456 w 228600"/>
              <a:gd name="connsiteY23" fmla="*/ 150019 h 171450"/>
              <a:gd name="connsiteX24" fmla="*/ 228600 w 228600"/>
              <a:gd name="connsiteY24" fmla="*/ 157163 h 171450"/>
              <a:gd name="connsiteX25" fmla="*/ 228600 w 228600"/>
              <a:gd name="connsiteY25" fmla="*/ 164306 h 171450"/>
              <a:gd name="connsiteX26" fmla="*/ 221456 w 228600"/>
              <a:gd name="connsiteY26" fmla="*/ 171450 h 171450"/>
              <a:gd name="connsiteX27" fmla="*/ 14288 w 228600"/>
              <a:gd name="connsiteY27" fmla="*/ 171450 h 171450"/>
              <a:gd name="connsiteX28" fmla="*/ 0 w 228600"/>
              <a:gd name="connsiteY28" fmla="*/ 157163 h 171450"/>
              <a:gd name="connsiteX29" fmla="*/ 0 w 228600"/>
              <a:gd name="connsiteY29" fmla="*/ 7144 h 171450"/>
              <a:gd name="connsiteX30" fmla="*/ 7144 w 228600"/>
              <a:gd name="connsiteY30"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8600" h="171450">
                <a:moveTo>
                  <a:pt x="162106" y="14289"/>
                </a:moveTo>
                <a:lnTo>
                  <a:pt x="207170" y="14289"/>
                </a:lnTo>
                <a:cubicBezTo>
                  <a:pt x="211117" y="14289"/>
                  <a:pt x="214314" y="17486"/>
                  <a:pt x="214314" y="21432"/>
                </a:cubicBezTo>
                <a:lnTo>
                  <a:pt x="214314" y="66496"/>
                </a:lnTo>
                <a:cubicBezTo>
                  <a:pt x="214314" y="76042"/>
                  <a:pt x="202772" y="80824"/>
                  <a:pt x="196021" y="74073"/>
                </a:cubicBezTo>
                <a:lnTo>
                  <a:pt x="182854" y="60902"/>
                </a:lnTo>
                <a:lnTo>
                  <a:pt x="133643" y="110118"/>
                </a:lnTo>
                <a:cubicBezTo>
                  <a:pt x="130853" y="112908"/>
                  <a:pt x="126330" y="112908"/>
                  <a:pt x="123539" y="110118"/>
                </a:cubicBezTo>
                <a:lnTo>
                  <a:pt x="85726" y="72305"/>
                </a:lnTo>
                <a:lnTo>
                  <a:pt x="62634" y="95393"/>
                </a:lnTo>
                <a:cubicBezTo>
                  <a:pt x="59844" y="98183"/>
                  <a:pt x="55321" y="98183"/>
                  <a:pt x="52530" y="95393"/>
                </a:cubicBezTo>
                <a:lnTo>
                  <a:pt x="47480" y="90343"/>
                </a:lnTo>
                <a:cubicBezTo>
                  <a:pt x="44690" y="87552"/>
                  <a:pt x="44690" y="83029"/>
                  <a:pt x="47480" y="80239"/>
                </a:cubicBezTo>
                <a:lnTo>
                  <a:pt x="80672" y="47047"/>
                </a:lnTo>
                <a:cubicBezTo>
                  <a:pt x="83462" y="44257"/>
                  <a:pt x="87985" y="44257"/>
                  <a:pt x="90776" y="47047"/>
                </a:cubicBezTo>
                <a:lnTo>
                  <a:pt x="128589" y="84860"/>
                </a:lnTo>
                <a:lnTo>
                  <a:pt x="167701" y="45748"/>
                </a:lnTo>
                <a:lnTo>
                  <a:pt x="154529" y="32581"/>
                </a:lnTo>
                <a:cubicBezTo>
                  <a:pt x="147779" y="25830"/>
                  <a:pt x="152561" y="14289"/>
                  <a:pt x="162106" y="14289"/>
                </a:cubicBezTo>
                <a:close/>
                <a:moveTo>
                  <a:pt x="7144" y="0"/>
                </a:moveTo>
                <a:lnTo>
                  <a:pt x="14288" y="0"/>
                </a:lnTo>
                <a:cubicBezTo>
                  <a:pt x="18235" y="0"/>
                  <a:pt x="21431" y="3197"/>
                  <a:pt x="21431" y="7144"/>
                </a:cubicBezTo>
                <a:lnTo>
                  <a:pt x="21431" y="150019"/>
                </a:lnTo>
                <a:lnTo>
                  <a:pt x="221456" y="150019"/>
                </a:lnTo>
                <a:cubicBezTo>
                  <a:pt x="225403" y="150019"/>
                  <a:pt x="228600" y="153216"/>
                  <a:pt x="228600" y="157163"/>
                </a:cubicBezTo>
                <a:lnTo>
                  <a:pt x="228600" y="164306"/>
                </a:lnTo>
                <a:cubicBezTo>
                  <a:pt x="228600" y="168253"/>
                  <a:pt x="225403" y="171450"/>
                  <a:pt x="221456" y="171450"/>
                </a:cubicBezTo>
                <a:lnTo>
                  <a:pt x="14288" y="171450"/>
                </a:lnTo>
                <a:cubicBezTo>
                  <a:pt x="6398" y="171450"/>
                  <a:pt x="0" y="165052"/>
                  <a:pt x="0" y="157163"/>
                </a:cubicBezTo>
                <a:lnTo>
                  <a:pt x="0" y="7144"/>
                </a:lnTo>
                <a:cubicBezTo>
                  <a:pt x="0" y="3197"/>
                  <a:pt x="3197" y="0"/>
                  <a:pt x="714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srgbClr val="FFFFFF"/>
              </a:solidFill>
              <a:latin typeface="Arial"/>
            </a:endParaRPr>
          </a:p>
        </p:txBody>
      </p:sp>
      <p:sp>
        <p:nvSpPr>
          <p:cNvPr id="17" name="TextBox 16">
            <a:extLst>
              <a:ext uri="{FF2B5EF4-FFF2-40B4-BE49-F238E27FC236}">
                <a16:creationId xmlns:a16="http://schemas.microsoft.com/office/drawing/2014/main" id="{99EF345B-665C-D2A9-20AA-AFCCA71CC182}"/>
              </a:ext>
            </a:extLst>
          </p:cNvPr>
          <p:cNvSpPr txBox="1"/>
          <p:nvPr/>
        </p:nvSpPr>
        <p:spPr>
          <a:xfrm>
            <a:off x="573736" y="4071954"/>
            <a:ext cx="2705429" cy="1672317"/>
          </a:xfrm>
          <a:prstGeom prst="rect">
            <a:avLst/>
          </a:prstGeom>
          <a:noFill/>
        </p:spPr>
        <p:txBody>
          <a:bodyPr wrap="square" rtlCol="0">
            <a:spAutoFit/>
          </a:bodyPr>
          <a:lstStyle/>
          <a:p>
            <a:pPr algn="ctr" defTabSz="914354">
              <a:defRPr/>
            </a:pPr>
            <a:r>
              <a:rPr lang="en-US" sz="1400">
                <a:solidFill>
                  <a:srgbClr val="262626"/>
                </a:solidFill>
                <a:latin typeface="Arial" panose="020B0604020202020204"/>
              </a:rPr>
              <a:t>Nearly</a:t>
            </a:r>
          </a:p>
          <a:p>
            <a:pPr algn="ctr" defTabSz="914354">
              <a:defRPr/>
            </a:pPr>
            <a:r>
              <a:rPr lang="en-US" sz="3200">
                <a:solidFill>
                  <a:srgbClr val="FF4B00"/>
                </a:solidFill>
                <a:latin typeface="Arial" panose="020B0604020202020204"/>
              </a:rPr>
              <a:t>80%</a:t>
            </a:r>
            <a:endParaRPr lang="en-US" sz="3200">
              <a:solidFill>
                <a:srgbClr val="262626"/>
              </a:solidFill>
              <a:latin typeface="Arial" panose="020B0604020202020204"/>
            </a:endParaRPr>
          </a:p>
          <a:p>
            <a:pPr algn="ctr" defTabSz="914354">
              <a:defRPr/>
            </a:pPr>
            <a:r>
              <a:rPr lang="en-US" sz="1400">
                <a:solidFill>
                  <a:srgbClr val="262626"/>
                </a:solidFill>
                <a:latin typeface="Arial" panose="020B0604020202020204"/>
              </a:rPr>
              <a:t>of workers report that credit card debt is a major/minor problem</a:t>
            </a:r>
            <a:r>
              <a:rPr lang="en-US" sz="1400" baseline="30000">
                <a:solidFill>
                  <a:srgbClr val="262626"/>
                </a:solidFill>
              </a:rPr>
              <a:t>1</a:t>
            </a:r>
            <a:endParaRPr lang="en-US" sz="1400" baseline="30000">
              <a:solidFill>
                <a:srgbClr val="262626"/>
              </a:solidFill>
              <a:latin typeface="Arial" panose="020B0604020202020204"/>
            </a:endParaRPr>
          </a:p>
          <a:p>
            <a:pPr algn="ctr" defTabSz="914354">
              <a:defRPr/>
            </a:pPr>
            <a:endParaRPr lang="en-US" sz="1467">
              <a:solidFill>
                <a:srgbClr val="262626"/>
              </a:solidFill>
              <a:latin typeface="Arial" panose="020B0604020202020204"/>
            </a:endParaRPr>
          </a:p>
        </p:txBody>
      </p:sp>
      <p:sp>
        <p:nvSpPr>
          <p:cNvPr id="18" name="TextBox 17">
            <a:extLst>
              <a:ext uri="{FF2B5EF4-FFF2-40B4-BE49-F238E27FC236}">
                <a16:creationId xmlns:a16="http://schemas.microsoft.com/office/drawing/2014/main" id="{62D3800D-33A9-A866-C0F7-2562FC1F60BE}"/>
              </a:ext>
            </a:extLst>
          </p:cNvPr>
          <p:cNvSpPr txBox="1"/>
          <p:nvPr/>
        </p:nvSpPr>
        <p:spPr>
          <a:xfrm>
            <a:off x="4391684" y="4071954"/>
            <a:ext cx="2847496" cy="1661993"/>
          </a:xfrm>
          <a:prstGeom prst="rect">
            <a:avLst/>
          </a:prstGeom>
          <a:noFill/>
        </p:spPr>
        <p:txBody>
          <a:bodyPr wrap="square" rtlCol="0">
            <a:spAutoFit/>
          </a:bodyPr>
          <a:lstStyle/>
          <a:p>
            <a:pPr algn="ctr" defTabSz="914354">
              <a:defRPr/>
            </a:pPr>
            <a:r>
              <a:rPr lang="en-US" sz="1400">
                <a:solidFill>
                  <a:srgbClr val="262626"/>
                </a:solidFill>
                <a:latin typeface="Arial" panose="020B0604020202020204"/>
              </a:rPr>
              <a:t>Over</a:t>
            </a:r>
            <a:endParaRPr lang="en-US" sz="1600">
              <a:solidFill>
                <a:srgbClr val="262626"/>
              </a:solidFill>
              <a:latin typeface="Arial" panose="020B0604020202020204"/>
            </a:endParaRPr>
          </a:p>
          <a:p>
            <a:pPr algn="ctr" defTabSz="914354">
              <a:defRPr/>
            </a:pPr>
            <a:r>
              <a:rPr lang="en-US" sz="3200">
                <a:solidFill>
                  <a:srgbClr val="009CDF"/>
                </a:solidFill>
                <a:latin typeface="Arial" panose="020B0604020202020204"/>
              </a:rPr>
              <a:t>60%</a:t>
            </a:r>
          </a:p>
          <a:p>
            <a:pPr algn="ctr" defTabSz="914354">
              <a:defRPr/>
            </a:pPr>
            <a:r>
              <a:rPr lang="en-US" sz="1400">
                <a:solidFill>
                  <a:srgbClr val="262626"/>
                </a:solidFill>
                <a:latin typeface="Arial" panose="020B0604020202020204"/>
              </a:rPr>
              <a:t>of Americans believe that inflation will have a severe or major impact on their ability to save for retirement</a:t>
            </a:r>
            <a:r>
              <a:rPr lang="en-US" sz="1400" baseline="30000">
                <a:solidFill>
                  <a:srgbClr val="262626"/>
                </a:solidFill>
                <a:latin typeface="Arial" panose="020B0604020202020204"/>
              </a:rPr>
              <a:t>2</a:t>
            </a:r>
          </a:p>
        </p:txBody>
      </p:sp>
      <p:sp>
        <p:nvSpPr>
          <p:cNvPr id="19" name="TextBox 18">
            <a:extLst>
              <a:ext uri="{FF2B5EF4-FFF2-40B4-BE49-F238E27FC236}">
                <a16:creationId xmlns:a16="http://schemas.microsoft.com/office/drawing/2014/main" id="{138C8828-A130-4075-4EB5-C30812ABDF0B}"/>
              </a:ext>
            </a:extLst>
          </p:cNvPr>
          <p:cNvSpPr txBox="1"/>
          <p:nvPr/>
        </p:nvSpPr>
        <p:spPr>
          <a:xfrm>
            <a:off x="8345712" y="4071954"/>
            <a:ext cx="3413744" cy="2205860"/>
          </a:xfrm>
          <a:prstGeom prst="rect">
            <a:avLst/>
          </a:prstGeom>
          <a:noFill/>
        </p:spPr>
        <p:txBody>
          <a:bodyPr wrap="square" lIns="121920" tIns="60960" rIns="121920" bIns="60960" rtlCol="0" anchor="t">
            <a:spAutoFit/>
          </a:bodyPr>
          <a:lstStyle/>
          <a:p>
            <a:pPr algn="ctr" defTabSz="914354">
              <a:defRPr/>
            </a:pPr>
            <a:r>
              <a:rPr lang="en-US" sz="1400">
                <a:solidFill>
                  <a:srgbClr val="262626"/>
                </a:solidFill>
                <a:latin typeface="Arial" panose="020B0604020202020204"/>
              </a:rPr>
              <a:t>Nearly</a:t>
            </a:r>
          </a:p>
          <a:p>
            <a:pPr algn="ctr" defTabSz="914354">
              <a:defRPr/>
            </a:pPr>
            <a:r>
              <a:rPr lang="en-US" sz="3200">
                <a:solidFill>
                  <a:schemeClr val="accent3"/>
                </a:solidFill>
                <a:latin typeface="Arial" panose="020B0604020202020204"/>
              </a:rPr>
              <a:t>60%</a:t>
            </a:r>
          </a:p>
          <a:p>
            <a:pPr algn="ctr" defTabSz="914354">
              <a:defRPr/>
            </a:pPr>
            <a:r>
              <a:rPr lang="en-US" sz="1400">
                <a:solidFill>
                  <a:srgbClr val="262626"/>
                </a:solidFill>
                <a:latin typeface="Arial" panose="020B0604020202020204"/>
              </a:rPr>
              <a:t>of Americans report that ways to improve their overall financial wellness would make them more likely to stay with their current employer</a:t>
            </a:r>
            <a:r>
              <a:rPr lang="en-US" sz="1400" baseline="30000">
                <a:solidFill>
                  <a:srgbClr val="262626"/>
                </a:solidFill>
                <a:latin typeface="Arial" panose="020B0604020202020204"/>
              </a:rPr>
              <a:t>3</a:t>
            </a:r>
          </a:p>
          <a:p>
            <a:pPr algn="ctr" defTabSz="914354">
              <a:defRPr/>
            </a:pPr>
            <a:endParaRPr lang="en-US" sz="1467">
              <a:solidFill>
                <a:srgbClr val="262626"/>
              </a:solidFill>
              <a:latin typeface="Arial" panose="020B0604020202020204"/>
            </a:endParaRPr>
          </a:p>
          <a:p>
            <a:pPr algn="ctr" defTabSz="914354">
              <a:defRPr/>
            </a:pPr>
            <a:endParaRPr lang="en-US" sz="1467">
              <a:solidFill>
                <a:srgbClr val="F58000"/>
              </a:solidFill>
              <a:latin typeface="Arial" panose="020B0604020202020204"/>
            </a:endParaRPr>
          </a:p>
        </p:txBody>
      </p:sp>
      <p:pic>
        <p:nvPicPr>
          <p:cNvPr id="3" name="Picture 2" descr="A white check marks and a dot&#10;&#10;AI-generated content may be incorrect.">
            <a:extLst>
              <a:ext uri="{FF2B5EF4-FFF2-40B4-BE49-F238E27FC236}">
                <a16:creationId xmlns:a16="http://schemas.microsoft.com/office/drawing/2014/main" id="{819BA1AC-61E8-9A52-9F39-A5DA6959ED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1584" y="2547478"/>
            <a:ext cx="731520" cy="731520"/>
          </a:xfrm>
          <a:prstGeom prst="rect">
            <a:avLst/>
          </a:prstGeom>
        </p:spPr>
      </p:pic>
      <p:pic>
        <p:nvPicPr>
          <p:cNvPr id="4" name="Picture 3" descr="A white piggy bank with a hat&#10;&#10;AI-generated content may be incorrect.">
            <a:extLst>
              <a:ext uri="{FF2B5EF4-FFF2-40B4-BE49-F238E27FC236}">
                <a16:creationId xmlns:a16="http://schemas.microsoft.com/office/drawing/2014/main" id="{E573522D-B8EE-0139-6B04-B97928CD61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6807" y="2509991"/>
            <a:ext cx="857250" cy="762000"/>
          </a:xfrm>
          <a:prstGeom prst="rect">
            <a:avLst/>
          </a:prstGeom>
        </p:spPr>
      </p:pic>
    </p:spTree>
    <p:extLst>
      <p:ext uri="{BB962C8B-B14F-4D97-AF65-F5344CB8AC3E}">
        <p14:creationId xmlns:p14="http://schemas.microsoft.com/office/powerpoint/2010/main" val="1530237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86A63AF-CC3F-21A2-38C3-E83318832D5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942" t="-386" b="386"/>
          <a:stretch/>
        </p:blipFill>
        <p:spPr>
          <a:xfrm>
            <a:off x="-1" y="716477"/>
            <a:ext cx="12192001" cy="3204755"/>
          </a:xfrm>
          <a:prstGeom prst="rect">
            <a:avLst/>
          </a:prstGeom>
        </p:spPr>
      </p:pic>
      <p:pic>
        <p:nvPicPr>
          <p:cNvPr id="15" name="Picture 14">
            <a:extLst>
              <a:ext uri="{FF2B5EF4-FFF2-40B4-BE49-F238E27FC236}">
                <a16:creationId xmlns:a16="http://schemas.microsoft.com/office/drawing/2014/main" id="{73D402EE-262A-627B-60EC-18F511634FE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820" t="15308" r="2659" b="16117"/>
          <a:stretch/>
        </p:blipFill>
        <p:spPr>
          <a:xfrm>
            <a:off x="0" y="726265"/>
            <a:ext cx="5464147" cy="3199153"/>
          </a:xfrm>
          <a:prstGeom prst="rect">
            <a:avLst/>
          </a:prstGeom>
        </p:spPr>
      </p:pic>
      <p:sp>
        <p:nvSpPr>
          <p:cNvPr id="4" name="TextBox 3">
            <a:extLst>
              <a:ext uri="{FF2B5EF4-FFF2-40B4-BE49-F238E27FC236}">
                <a16:creationId xmlns:a16="http://schemas.microsoft.com/office/drawing/2014/main" id="{983DC485-9802-2B72-6292-4EA61247F767}"/>
              </a:ext>
            </a:extLst>
          </p:cNvPr>
          <p:cNvSpPr txBox="1"/>
          <p:nvPr/>
        </p:nvSpPr>
        <p:spPr>
          <a:xfrm>
            <a:off x="1286229" y="5059288"/>
            <a:ext cx="2822497" cy="707694"/>
          </a:xfrm>
          <a:prstGeom prst="rect">
            <a:avLst/>
          </a:prstGeom>
          <a:noFill/>
        </p:spPr>
        <p:txBody>
          <a:bodyPr wrap="square" rtlCol="0">
            <a:spAutoFit/>
          </a:bodyPr>
          <a:lstStyle/>
          <a:p>
            <a:pPr defTabSz="914354"/>
            <a:r>
              <a:rPr lang="en-US" sz="1333" dirty="0">
                <a:solidFill>
                  <a:srgbClr val="262626"/>
                </a:solidFill>
                <a:latin typeface="Arial"/>
                <a:ea typeface="Arimo" panose="020B0604020202020204" pitchFamily="34" charset="0"/>
                <a:cs typeface="Arimo" panose="020B0604020202020204" pitchFamily="34" charset="0"/>
              </a:rPr>
              <a:t>Participants and employees feel education is integrated across channels.</a:t>
            </a:r>
          </a:p>
        </p:txBody>
      </p:sp>
      <p:sp>
        <p:nvSpPr>
          <p:cNvPr id="5" name="TextBox 4">
            <a:extLst>
              <a:ext uri="{FF2B5EF4-FFF2-40B4-BE49-F238E27FC236}">
                <a16:creationId xmlns:a16="http://schemas.microsoft.com/office/drawing/2014/main" id="{66FE0E39-2CD1-F8BE-9E93-677585589263}"/>
              </a:ext>
            </a:extLst>
          </p:cNvPr>
          <p:cNvSpPr txBox="1"/>
          <p:nvPr/>
        </p:nvSpPr>
        <p:spPr>
          <a:xfrm>
            <a:off x="1286229" y="4764291"/>
            <a:ext cx="2267241" cy="379656"/>
          </a:xfrm>
          <a:prstGeom prst="rect">
            <a:avLst/>
          </a:prstGeom>
          <a:noFill/>
        </p:spPr>
        <p:txBody>
          <a:bodyPr wrap="square" rtlCol="0">
            <a:spAutoFit/>
          </a:bodyPr>
          <a:lstStyle/>
          <a:p>
            <a:pPr defTabSz="914354"/>
            <a:r>
              <a:rPr lang="en-US" sz="1867">
                <a:solidFill>
                  <a:srgbClr val="262626"/>
                </a:solidFill>
                <a:latin typeface="Gill Sans MT"/>
                <a:ea typeface="Open Sans" panose="020B0606030504020204" pitchFamily="34" charset="0"/>
                <a:cs typeface="Poppins SemiBold" panose="00000700000000000000" pitchFamily="2" charset="0"/>
              </a:rPr>
              <a:t>Holistic experience</a:t>
            </a:r>
          </a:p>
        </p:txBody>
      </p:sp>
      <p:sp>
        <p:nvSpPr>
          <p:cNvPr id="6" name="Text Placeholder 12">
            <a:extLst>
              <a:ext uri="{FF2B5EF4-FFF2-40B4-BE49-F238E27FC236}">
                <a16:creationId xmlns:a16="http://schemas.microsoft.com/office/drawing/2014/main" id="{B5BF66C2-57FC-D423-4429-A5869E7193CC}"/>
              </a:ext>
            </a:extLst>
          </p:cNvPr>
          <p:cNvSpPr txBox="1">
            <a:spLocks/>
          </p:cNvSpPr>
          <p:nvPr/>
        </p:nvSpPr>
        <p:spPr>
          <a:xfrm>
            <a:off x="5037194" y="5135552"/>
            <a:ext cx="2794001" cy="1191861"/>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2"/>
                </a:solidFill>
                <a:latin typeface="Gill Sans MT" panose="020B0502020104020203" pitchFamily="34"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2"/>
                </a:solidFill>
                <a:latin typeface="Gill Sans MT" panose="020B0502020104020203" pitchFamily="34" charset="77"/>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2"/>
                </a:solidFill>
                <a:latin typeface="Gill Sans MT" panose="020B0502020104020203" pitchFamily="34" charset="77"/>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2"/>
                </a:solidFill>
                <a:latin typeface="Gill Sans MT" panose="020B0502020104020203" pitchFamily="34" charset="77"/>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2"/>
                </a:solidFill>
                <a:latin typeface="Gill Sans MT" panose="020B0502020104020203"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377">
              <a:lnSpc>
                <a:spcPts val="1067"/>
              </a:lnSpc>
              <a:spcBef>
                <a:spcPts val="800"/>
              </a:spcBef>
              <a:buSzPct val="85000"/>
              <a:buNone/>
            </a:pPr>
            <a:endParaRPr lang="en-US" sz="1333">
              <a:solidFill>
                <a:srgbClr val="262626"/>
              </a:solidFill>
              <a:latin typeface="Arial"/>
            </a:endParaRPr>
          </a:p>
        </p:txBody>
      </p:sp>
      <p:sp>
        <p:nvSpPr>
          <p:cNvPr id="7" name="TextBox 6">
            <a:extLst>
              <a:ext uri="{FF2B5EF4-FFF2-40B4-BE49-F238E27FC236}">
                <a16:creationId xmlns:a16="http://schemas.microsoft.com/office/drawing/2014/main" id="{C3236D88-AAFB-768E-AD6D-00754C0FA1C2}"/>
              </a:ext>
            </a:extLst>
          </p:cNvPr>
          <p:cNvSpPr txBox="1"/>
          <p:nvPr/>
        </p:nvSpPr>
        <p:spPr>
          <a:xfrm>
            <a:off x="8858103" y="5059288"/>
            <a:ext cx="2822497" cy="912814"/>
          </a:xfrm>
          <a:prstGeom prst="rect">
            <a:avLst/>
          </a:prstGeom>
          <a:noFill/>
        </p:spPr>
        <p:txBody>
          <a:bodyPr wrap="square" rtlCol="0">
            <a:spAutoFit/>
          </a:bodyPr>
          <a:lstStyle/>
          <a:p>
            <a:pPr defTabSz="914354"/>
            <a:r>
              <a:rPr lang="en-US" sz="1333">
                <a:solidFill>
                  <a:srgbClr val="262626"/>
                </a:solidFill>
                <a:latin typeface="Arial"/>
                <a:ea typeface="Arimo" panose="020B0604020202020204" pitchFamily="34" charset="0"/>
                <a:cs typeface="Arimo" panose="020B0604020202020204" pitchFamily="34" charset="0"/>
              </a:rPr>
              <a:t>Pilot and learn across education channels and use insights to continuously improve the participant experience.</a:t>
            </a:r>
          </a:p>
        </p:txBody>
      </p:sp>
      <p:sp>
        <p:nvSpPr>
          <p:cNvPr id="8" name="TextBox 7">
            <a:extLst>
              <a:ext uri="{FF2B5EF4-FFF2-40B4-BE49-F238E27FC236}">
                <a16:creationId xmlns:a16="http://schemas.microsoft.com/office/drawing/2014/main" id="{6CB16B40-1311-CC82-D536-D0DD11A7A273}"/>
              </a:ext>
            </a:extLst>
          </p:cNvPr>
          <p:cNvSpPr txBox="1"/>
          <p:nvPr/>
        </p:nvSpPr>
        <p:spPr>
          <a:xfrm>
            <a:off x="8858103" y="4764291"/>
            <a:ext cx="1929660" cy="379656"/>
          </a:xfrm>
          <a:prstGeom prst="rect">
            <a:avLst/>
          </a:prstGeom>
          <a:noFill/>
        </p:spPr>
        <p:txBody>
          <a:bodyPr wrap="square" rtlCol="0">
            <a:spAutoFit/>
          </a:bodyPr>
          <a:lstStyle/>
          <a:p>
            <a:pPr defTabSz="914354"/>
            <a:r>
              <a:rPr lang="en-US" sz="1867">
                <a:solidFill>
                  <a:srgbClr val="262626"/>
                </a:solidFill>
                <a:latin typeface="Gill Sans MT"/>
                <a:ea typeface="Open Sans" panose="020B0606030504020204" pitchFamily="34" charset="0"/>
                <a:cs typeface="Poppins SemiBold" panose="00000700000000000000" pitchFamily="2" charset="0"/>
              </a:rPr>
              <a:t>Test and learn</a:t>
            </a:r>
          </a:p>
        </p:txBody>
      </p:sp>
      <p:sp>
        <p:nvSpPr>
          <p:cNvPr id="10" name="Title 9">
            <a:extLst>
              <a:ext uri="{FF2B5EF4-FFF2-40B4-BE49-F238E27FC236}">
                <a16:creationId xmlns:a16="http://schemas.microsoft.com/office/drawing/2014/main" id="{16FBE535-C240-1C03-F0B2-D3EC413FAB27}"/>
              </a:ext>
            </a:extLst>
          </p:cNvPr>
          <p:cNvSpPr>
            <a:spLocks noGrp="1"/>
          </p:cNvSpPr>
          <p:nvPr>
            <p:ph type="title"/>
          </p:nvPr>
        </p:nvSpPr>
        <p:spPr>
          <a:xfrm>
            <a:off x="331973" y="1670094"/>
            <a:ext cx="3314610" cy="1297520"/>
          </a:xfrm>
        </p:spPr>
        <p:txBody>
          <a:bodyPr/>
          <a:lstStyle/>
          <a:p>
            <a:r>
              <a:rPr lang="en-US"/>
              <a:t>2026 </a:t>
            </a:r>
            <a:br>
              <a:rPr lang="en-US"/>
            </a:br>
            <a:r>
              <a:rPr lang="en-US"/>
              <a:t>Education Goals</a:t>
            </a:r>
          </a:p>
        </p:txBody>
      </p:sp>
      <p:sp>
        <p:nvSpPr>
          <p:cNvPr id="2" name="TextBox 1">
            <a:extLst>
              <a:ext uri="{FF2B5EF4-FFF2-40B4-BE49-F238E27FC236}">
                <a16:creationId xmlns:a16="http://schemas.microsoft.com/office/drawing/2014/main" id="{36B30CC6-358A-4CCB-0F2D-0D9B0106FE93}"/>
              </a:ext>
            </a:extLst>
          </p:cNvPr>
          <p:cNvSpPr txBox="1"/>
          <p:nvPr/>
        </p:nvSpPr>
        <p:spPr>
          <a:xfrm>
            <a:off x="5037194" y="4764291"/>
            <a:ext cx="2267241" cy="379656"/>
          </a:xfrm>
          <a:prstGeom prst="rect">
            <a:avLst/>
          </a:prstGeom>
          <a:noFill/>
        </p:spPr>
        <p:txBody>
          <a:bodyPr wrap="square" rtlCol="0">
            <a:spAutoFit/>
          </a:bodyPr>
          <a:lstStyle/>
          <a:p>
            <a:pPr defTabSz="914354"/>
            <a:r>
              <a:rPr lang="en-US" sz="1867">
                <a:solidFill>
                  <a:srgbClr val="262626"/>
                </a:solidFill>
                <a:latin typeface="Gill Sans MT"/>
                <a:ea typeface="Open Sans" panose="020B0606030504020204" pitchFamily="34" charset="0"/>
                <a:cs typeface="Poppins SemiBold" panose="00000700000000000000" pitchFamily="2" charset="0"/>
              </a:rPr>
              <a:t>Evolved experience</a:t>
            </a:r>
          </a:p>
        </p:txBody>
      </p:sp>
      <p:sp>
        <p:nvSpPr>
          <p:cNvPr id="3" name="TextBox 2">
            <a:extLst>
              <a:ext uri="{FF2B5EF4-FFF2-40B4-BE49-F238E27FC236}">
                <a16:creationId xmlns:a16="http://schemas.microsoft.com/office/drawing/2014/main" id="{DB087AE5-A212-AEA0-F7DD-2CFCDF1B6119}"/>
              </a:ext>
            </a:extLst>
          </p:cNvPr>
          <p:cNvSpPr txBox="1"/>
          <p:nvPr/>
        </p:nvSpPr>
        <p:spPr>
          <a:xfrm>
            <a:off x="5037194" y="5059288"/>
            <a:ext cx="2822497" cy="912814"/>
          </a:xfrm>
          <a:prstGeom prst="rect">
            <a:avLst/>
          </a:prstGeom>
          <a:noFill/>
        </p:spPr>
        <p:txBody>
          <a:bodyPr wrap="square" rtlCol="0">
            <a:spAutoFit/>
          </a:bodyPr>
          <a:lstStyle/>
          <a:p>
            <a:pPr defTabSz="914354"/>
            <a:r>
              <a:rPr lang="en-US" sz="1333" dirty="0">
                <a:solidFill>
                  <a:srgbClr val="262626"/>
                </a:solidFill>
                <a:latin typeface="Arial"/>
                <a:ea typeface="Arimo" panose="020B0604020202020204" pitchFamily="34" charset="0"/>
                <a:cs typeface="Arimo" panose="020B0604020202020204" pitchFamily="34" charset="0"/>
              </a:rPr>
              <a:t>Improved and more engaging user experience on voya.com with a </a:t>
            </a:r>
            <a:r>
              <a:rPr lang="en-US" sz="1333" b="1" i="1" dirty="0">
                <a:solidFill>
                  <a:srgbClr val="262626"/>
                </a:solidFill>
                <a:latin typeface="Arial"/>
                <a:ea typeface="Arimo" panose="020B0604020202020204" pitchFamily="34" charset="0"/>
                <a:cs typeface="Arimo" panose="020B0604020202020204" pitchFamily="34" charset="0"/>
              </a:rPr>
              <a:t>new</a:t>
            </a:r>
            <a:r>
              <a:rPr lang="en-US" sz="1333" dirty="0">
                <a:solidFill>
                  <a:srgbClr val="262626"/>
                </a:solidFill>
                <a:latin typeface="Arial"/>
                <a:ea typeface="Arimo" panose="020B0604020202020204" pitchFamily="34" charset="0"/>
                <a:cs typeface="Arimo" panose="020B0604020202020204" pitchFamily="34" charset="0"/>
              </a:rPr>
              <a:t> library and Voya Learn live webinar platform.</a:t>
            </a:r>
          </a:p>
        </p:txBody>
      </p:sp>
      <p:pic>
        <p:nvPicPr>
          <p:cNvPr id="11" name="Picture 10" descr="A group of orange arrows&#10;&#10;AI-generated content may be incorrect.">
            <a:extLst>
              <a:ext uri="{FF2B5EF4-FFF2-40B4-BE49-F238E27FC236}">
                <a16:creationId xmlns:a16="http://schemas.microsoft.com/office/drawing/2014/main" id="{878A5A79-2874-DF44-99F3-F44DA42018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6229" y="4302905"/>
            <a:ext cx="457200" cy="457200"/>
          </a:xfrm>
          <a:prstGeom prst="rect">
            <a:avLst/>
          </a:prstGeom>
        </p:spPr>
      </p:pic>
      <p:grpSp>
        <p:nvGrpSpPr>
          <p:cNvPr id="23" name="Group 22">
            <a:extLst>
              <a:ext uri="{FF2B5EF4-FFF2-40B4-BE49-F238E27FC236}">
                <a16:creationId xmlns:a16="http://schemas.microsoft.com/office/drawing/2014/main" id="{A0061079-601A-DEAA-ABB0-9D43A75C4B07}"/>
              </a:ext>
            </a:extLst>
          </p:cNvPr>
          <p:cNvGrpSpPr/>
          <p:nvPr/>
        </p:nvGrpSpPr>
        <p:grpSpPr>
          <a:xfrm>
            <a:off x="5037194" y="4302905"/>
            <a:ext cx="571500" cy="457200"/>
            <a:chOff x="5178397" y="4376890"/>
            <a:chExt cx="571500" cy="457200"/>
          </a:xfrm>
        </p:grpSpPr>
        <p:pic>
          <p:nvPicPr>
            <p:cNvPr id="17" name="Picture 16" descr="A purple and black logo&#10;&#10;AI-generated content may be incorrect.">
              <a:extLst>
                <a:ext uri="{FF2B5EF4-FFF2-40B4-BE49-F238E27FC236}">
                  <a16:creationId xmlns:a16="http://schemas.microsoft.com/office/drawing/2014/main" id="{A8E28954-263C-ACBA-C473-54E31F90CC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78397" y="4376890"/>
              <a:ext cx="571500" cy="457200"/>
            </a:xfrm>
            <a:prstGeom prst="rect">
              <a:avLst/>
            </a:prstGeom>
          </p:spPr>
        </p:pic>
        <p:pic>
          <p:nvPicPr>
            <p:cNvPr id="19" name="Picture 18" descr="A pink atom symbol with a black background&#10;&#10;AI-generated content may be incorrect.">
              <a:extLst>
                <a:ext uri="{FF2B5EF4-FFF2-40B4-BE49-F238E27FC236}">
                  <a16:creationId xmlns:a16="http://schemas.microsoft.com/office/drawing/2014/main" id="{6D82C923-FE0E-8086-3D75-1D18404733F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26987" y="4456009"/>
              <a:ext cx="274320" cy="274320"/>
            </a:xfrm>
            <a:prstGeom prst="rect">
              <a:avLst/>
            </a:prstGeom>
          </p:spPr>
        </p:pic>
      </p:grpSp>
      <p:pic>
        <p:nvPicPr>
          <p:cNvPr id="22" name="Picture 21" descr="A green light bulb with a black background&#10;&#10;AI-generated content may be incorrect.">
            <a:extLst>
              <a:ext uri="{FF2B5EF4-FFF2-40B4-BE49-F238E27FC236}">
                <a16:creationId xmlns:a16="http://schemas.microsoft.com/office/drawing/2014/main" id="{0B0E8A76-49A5-5443-2A45-BC352381CC9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58103" y="4302905"/>
            <a:ext cx="342900" cy="457200"/>
          </a:xfrm>
          <a:prstGeom prst="rect">
            <a:avLst/>
          </a:prstGeom>
        </p:spPr>
      </p:pic>
    </p:spTree>
    <p:extLst>
      <p:ext uri="{BB962C8B-B14F-4D97-AF65-F5344CB8AC3E}">
        <p14:creationId xmlns:p14="http://schemas.microsoft.com/office/powerpoint/2010/main" val="400720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024">
            <a:extLst>
              <a:ext uri="{FF2B5EF4-FFF2-40B4-BE49-F238E27FC236}">
                <a16:creationId xmlns:a16="http://schemas.microsoft.com/office/drawing/2014/main" id="{129750F0-BE52-866F-A199-0E3670C4F593}"/>
              </a:ext>
            </a:extLst>
          </p:cNvPr>
          <p:cNvSpPr/>
          <p:nvPr/>
        </p:nvSpPr>
        <p:spPr>
          <a:xfrm>
            <a:off x="9033625" y="4276281"/>
            <a:ext cx="3193694" cy="2315715"/>
          </a:xfrm>
          <a:prstGeom prst="rect">
            <a:avLst/>
          </a:prstGeom>
          <a:solidFill>
            <a:schemeClr val="bg1">
              <a:lumMod val="95000"/>
            </a:schemeClr>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defTabSz="914354"/>
            <a:endParaRPr lang="en-US">
              <a:solidFill>
                <a:srgbClr val="FFFFFF"/>
              </a:solidFill>
              <a:latin typeface="Arial"/>
            </a:endParaRPr>
          </a:p>
        </p:txBody>
      </p:sp>
      <p:sp>
        <p:nvSpPr>
          <p:cNvPr id="2" name="Title 1">
            <a:extLst>
              <a:ext uri="{FF2B5EF4-FFF2-40B4-BE49-F238E27FC236}">
                <a16:creationId xmlns:a16="http://schemas.microsoft.com/office/drawing/2014/main" id="{6E3D1F7C-FBDC-424D-F65A-7B553BA92510}"/>
              </a:ext>
            </a:extLst>
          </p:cNvPr>
          <p:cNvSpPr>
            <a:spLocks noGrp="1"/>
          </p:cNvSpPr>
          <p:nvPr>
            <p:ph type="title"/>
          </p:nvPr>
        </p:nvSpPr>
        <p:spPr>
          <a:xfrm>
            <a:off x="332399" y="748848"/>
            <a:ext cx="9723011" cy="626841"/>
          </a:xfrm>
        </p:spPr>
        <p:txBody>
          <a:bodyPr/>
          <a:lstStyle/>
          <a:p>
            <a:r>
              <a:rPr lang="en-US"/>
              <a:t>2026 Engagement and education overview</a:t>
            </a:r>
          </a:p>
        </p:txBody>
      </p:sp>
      <p:sp>
        <p:nvSpPr>
          <p:cNvPr id="4" name="Text Placeholder 3">
            <a:extLst>
              <a:ext uri="{FF2B5EF4-FFF2-40B4-BE49-F238E27FC236}">
                <a16:creationId xmlns:a16="http://schemas.microsoft.com/office/drawing/2014/main" id="{F1B43F66-0248-1E65-F134-C14B973B5D88}"/>
              </a:ext>
            </a:extLst>
          </p:cNvPr>
          <p:cNvSpPr>
            <a:spLocks noGrp="1"/>
          </p:cNvSpPr>
          <p:nvPr>
            <p:ph type="body" sz="quarter" idx="12"/>
          </p:nvPr>
        </p:nvSpPr>
        <p:spPr>
          <a:xfrm>
            <a:off x="255483" y="6258976"/>
            <a:ext cx="4734025" cy="460617"/>
          </a:xfrm>
        </p:spPr>
        <p:txBody>
          <a:bodyPr/>
          <a:lstStyle/>
          <a:p>
            <a:r>
              <a:rPr lang="en-US"/>
              <a:t>*Text messaging also available.</a:t>
            </a:r>
          </a:p>
          <a:p>
            <a:r>
              <a:rPr lang="en-US"/>
              <a:t>1 Must have a Voya retirement and Health Savings Account.</a:t>
            </a:r>
          </a:p>
        </p:txBody>
      </p:sp>
      <p:graphicFrame>
        <p:nvGraphicFramePr>
          <p:cNvPr id="8" name="Table 7">
            <a:extLst>
              <a:ext uri="{FF2B5EF4-FFF2-40B4-BE49-F238E27FC236}">
                <a16:creationId xmlns:a16="http://schemas.microsoft.com/office/drawing/2014/main" id="{D916D906-F515-F75A-E430-731C7BF3BBEC}"/>
              </a:ext>
            </a:extLst>
          </p:cNvPr>
          <p:cNvGraphicFramePr>
            <a:graphicFrameLocks noGrp="1"/>
          </p:cNvGraphicFramePr>
          <p:nvPr>
            <p:extLst>
              <p:ext uri="{D42A27DB-BD31-4B8C-83A1-F6EECF244321}">
                <p14:modId xmlns:p14="http://schemas.microsoft.com/office/powerpoint/2010/main" val="3902454887"/>
              </p:ext>
            </p:extLst>
          </p:nvPr>
        </p:nvGraphicFramePr>
        <p:xfrm>
          <a:off x="244850" y="1367958"/>
          <a:ext cx="8650797" cy="4878509"/>
        </p:xfrm>
        <a:graphic>
          <a:graphicData uri="http://schemas.openxmlformats.org/drawingml/2006/table">
            <a:tbl>
              <a:tblPr firstRow="1">
                <a:tableStyleId>{93296810-A885-4BE3-A3E7-6D5BEEA58F35}</a:tableStyleId>
              </a:tblPr>
              <a:tblGrid>
                <a:gridCol w="4618182">
                  <a:extLst>
                    <a:ext uri="{9D8B030D-6E8A-4147-A177-3AD203B41FA5}">
                      <a16:colId xmlns:a16="http://schemas.microsoft.com/office/drawing/2014/main" val="1289838734"/>
                    </a:ext>
                  </a:extLst>
                </a:gridCol>
                <a:gridCol w="1088662">
                  <a:extLst>
                    <a:ext uri="{9D8B030D-6E8A-4147-A177-3AD203B41FA5}">
                      <a16:colId xmlns:a16="http://schemas.microsoft.com/office/drawing/2014/main" val="116665636"/>
                    </a:ext>
                  </a:extLst>
                </a:gridCol>
                <a:gridCol w="1042482">
                  <a:extLst>
                    <a:ext uri="{9D8B030D-6E8A-4147-A177-3AD203B41FA5}">
                      <a16:colId xmlns:a16="http://schemas.microsoft.com/office/drawing/2014/main" val="2500640518"/>
                    </a:ext>
                  </a:extLst>
                </a:gridCol>
                <a:gridCol w="1051719">
                  <a:extLst>
                    <a:ext uri="{9D8B030D-6E8A-4147-A177-3AD203B41FA5}">
                      <a16:colId xmlns:a16="http://schemas.microsoft.com/office/drawing/2014/main" val="3988628087"/>
                    </a:ext>
                  </a:extLst>
                </a:gridCol>
                <a:gridCol w="849752">
                  <a:extLst>
                    <a:ext uri="{9D8B030D-6E8A-4147-A177-3AD203B41FA5}">
                      <a16:colId xmlns:a16="http://schemas.microsoft.com/office/drawing/2014/main" val="2372340823"/>
                    </a:ext>
                  </a:extLst>
                </a:gridCol>
              </a:tblGrid>
              <a:tr h="359548">
                <a:tc>
                  <a:txBody>
                    <a:bodyPr/>
                    <a:lstStyle/>
                    <a:p>
                      <a:endParaRPr lang="en-US" sz="120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a:t>Q1</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400"/>
                        <a:t>Q2</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400"/>
                        <a:t>Q3</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400"/>
                        <a:t>Q4</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4108701161"/>
                  </a:ext>
                </a:extLst>
              </a:tr>
              <a:tr h="34845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262626"/>
                          </a:solidFill>
                          <a:effectLst/>
                          <a:uLnTx/>
                          <a:uFillTx/>
                          <a:latin typeface="+mn-lt"/>
                          <a:ea typeface="+mn-ea"/>
                          <a:cs typeface="+mn-cs"/>
                        </a:rPr>
                        <a:t>Quarterly education</a:t>
                      </a:r>
                    </a:p>
                  </a:txBody>
                  <a:tcPr marL="121920" marR="121920" marT="60960" marB="60960">
                    <a:lnL w="12700" cap="flat" cmpd="sng" algn="ctr">
                      <a:solidFill>
                        <a:schemeClr val="tx1"/>
                      </a:solidFill>
                      <a:prstDash val="solid"/>
                      <a:round/>
                      <a:headEnd type="none" w="med" len="med"/>
                      <a:tailEnd type="none" w="med" len="med"/>
                    </a:lnL>
                    <a:lnR w="19050" cap="flat" cmpd="sng" algn="ctr">
                      <a:solidFill>
                        <a:schemeClr val="accent6">
                          <a:lumMod val="7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accent6">
                          <a:lumMod val="75000"/>
                        </a:schemeClr>
                      </a:solidFill>
                      <a:prstDash val="sysDot"/>
                      <a:round/>
                      <a:headEnd type="none" w="med" len="med"/>
                      <a:tailEnd type="none" w="med" len="med"/>
                    </a:lnB>
                    <a:lnTlToBr w="12700" cmpd="sng">
                      <a:noFill/>
                      <a:prstDash val="solid"/>
                    </a:lnTlToBr>
                    <a:lnBlToTr w="12700" cmpd="sng">
                      <a:noFill/>
                      <a:prstDash val="solid"/>
                    </a:lnBlToTr>
                  </a:tcPr>
                </a:tc>
                <a:tc gridSpan="4">
                  <a:txBody>
                    <a:bodyPr/>
                    <a:lstStyle/>
                    <a:p>
                      <a:pPr algn="ctr"/>
                      <a:r>
                        <a:rPr kumimoji="0" lang="en-US" sz="1200" b="0" i="0" u="none" strike="noStrike" kern="1200" cap="none" spc="0" normalizeH="0" baseline="0">
                          <a:ln>
                            <a:noFill/>
                          </a:ln>
                          <a:solidFill>
                            <a:srgbClr val="262626"/>
                          </a:solidFill>
                          <a:effectLst/>
                          <a:uLnTx/>
                          <a:uFillTx/>
                          <a:latin typeface="+mn-lt"/>
                          <a:ea typeface="+mn-ea"/>
                          <a:cs typeface="+mn-cs"/>
                        </a:rPr>
                        <a:t>Supported through emails and content hubs.</a:t>
                      </a:r>
                    </a:p>
                  </a:txBody>
                  <a:tcPr marL="121920" marR="121920" marT="60960" marB="60960">
                    <a:lnL w="19050" cap="flat" cmpd="sng" algn="ctr">
                      <a:solidFill>
                        <a:schemeClr val="accent6">
                          <a:lumMod val="75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accent6">
                          <a:lumMod val="75000"/>
                        </a:schemeClr>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324014163"/>
                  </a:ext>
                </a:extLst>
              </a:tr>
              <a:tr h="519959">
                <a:tc>
                  <a:txBody>
                    <a:bodyPr/>
                    <a:lstStyle/>
                    <a:p>
                      <a:pPr marL="171450" marR="0" lvl="0" indent="-171450" algn="l" defTabSz="685800" rtl="0" eaLnBrk="1" fontAlgn="auto" latinLnBrk="0" hangingPunct="1">
                        <a:lnSpc>
                          <a:spcPct val="100000"/>
                        </a:lnSpc>
                        <a:spcBef>
                          <a:spcPts val="0"/>
                        </a:spcBef>
                        <a:spcAft>
                          <a:spcPts val="0"/>
                        </a:spcAft>
                        <a:buClrTx/>
                        <a:buSzTx/>
                        <a:buFontTx/>
                        <a:buChar char="-"/>
                        <a:tabLst/>
                        <a:defRPr/>
                      </a:pPr>
                      <a:r>
                        <a:rPr kumimoji="0" lang="en-US" sz="1100" b="0" i="0" u="none" strike="noStrike" kern="1200" cap="none" spc="0" normalizeH="0" baseline="0" noProof="0">
                          <a:ln>
                            <a:noFill/>
                          </a:ln>
                          <a:solidFill>
                            <a:srgbClr val="262626"/>
                          </a:solidFill>
                          <a:effectLst/>
                          <a:uLnTx/>
                          <a:uFillTx/>
                          <a:latin typeface="+mn-lt"/>
                          <a:ea typeface="+mn-ea"/>
                          <a:cs typeface="+mn-cs"/>
                        </a:rPr>
                        <a:t>Financial Wellness</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kumimoji="0" lang="en-US" sz="1100" b="0" i="0" u="none" strike="noStrike" kern="1200" cap="none" spc="0" normalizeH="0" baseline="0" noProof="0">
                          <a:ln>
                            <a:noFill/>
                          </a:ln>
                          <a:solidFill>
                            <a:srgbClr val="262626"/>
                          </a:solidFill>
                          <a:effectLst/>
                          <a:uLnTx/>
                          <a:uFillTx/>
                          <a:latin typeface="+mn-lt"/>
                          <a:ea typeface="+mn-ea"/>
                          <a:cs typeface="+mn-cs"/>
                        </a:rPr>
                        <a:t>Financial professional</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kumimoji="0" lang="en-US" sz="1100" b="0" i="0" u="none" strike="noStrike" kern="1200" cap="none" spc="0" normalizeH="0" baseline="0" noProof="0">
                          <a:ln>
                            <a:noFill/>
                          </a:ln>
                          <a:solidFill>
                            <a:srgbClr val="262626"/>
                          </a:solidFill>
                          <a:effectLst/>
                          <a:uLnTx/>
                          <a:uFillTx/>
                          <a:latin typeface="+mn-lt"/>
                          <a:ea typeface="+mn-ea"/>
                          <a:cs typeface="+mn-cs"/>
                        </a:rPr>
                        <a:t>Budgeting</a:t>
                      </a:r>
                    </a:p>
                  </a:txBody>
                  <a:tcPr marL="121920" marR="121920" marT="60960" marB="60960">
                    <a:lnL w="12700" cap="flat" cmpd="sng" algn="ctr">
                      <a:solidFill>
                        <a:schemeClr val="tx1"/>
                      </a:solidFill>
                      <a:prstDash val="solid"/>
                      <a:round/>
                      <a:headEnd type="none" w="med" len="med"/>
                      <a:tailEnd type="none" w="med" len="med"/>
                    </a:lnL>
                    <a:lnR w="19050" cap="flat" cmpd="sng" algn="ctr">
                      <a:solidFill>
                        <a:schemeClr val="accent6">
                          <a:lumMod val="75000"/>
                        </a:schemeClr>
                      </a:solidFill>
                      <a:prstDash val="sysDot"/>
                      <a:round/>
                      <a:headEnd type="none" w="med" len="med"/>
                      <a:tailEnd type="none" w="med" len="med"/>
                    </a:lnR>
                    <a:lnT w="19050" cap="flat" cmpd="sng" algn="ctr">
                      <a:solidFill>
                        <a:schemeClr val="accent6">
                          <a:lumMod val="75000"/>
                        </a:schemeClr>
                      </a:solidFill>
                      <a:prstDash val="sysDot"/>
                      <a:round/>
                      <a:headEnd type="none" w="med" len="med"/>
                      <a:tailEnd type="none" w="med" len="med"/>
                    </a:lnT>
                    <a:lnB w="19050" cap="flat" cmpd="sng" algn="ctr">
                      <a:solidFill>
                        <a:schemeClr val="accent6">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kumimoji="0" lang="en-US" sz="1300" b="0" i="0" u="none" strike="noStrike" kern="1200" cap="none" spc="0" normalizeH="0" baseline="0">
                        <a:ln>
                          <a:noFill/>
                        </a:ln>
                        <a:solidFill>
                          <a:srgbClr val="262626"/>
                        </a:solidFill>
                        <a:effectLst/>
                        <a:uLnTx/>
                        <a:uFillTx/>
                        <a:latin typeface="+mn-lt"/>
                        <a:ea typeface="+mn-ea"/>
                        <a:cs typeface="+mn-cs"/>
                      </a:endParaRPr>
                    </a:p>
                  </a:txBody>
                  <a:tcPr marL="121920" marR="121920" marT="60960" marB="60960">
                    <a:lnL w="19050" cap="flat" cmpd="sng" algn="ctr">
                      <a:solidFill>
                        <a:schemeClr val="accent6">
                          <a:lumMod val="75000"/>
                        </a:schemeClr>
                      </a:solidFill>
                      <a:prstDash val="sysDot"/>
                      <a:round/>
                      <a:headEnd type="none" w="med" len="med"/>
                      <a:tailEnd type="none" w="med" len="med"/>
                    </a:lnL>
                    <a:lnR w="19050" cap="flat" cmpd="sng" algn="ctr">
                      <a:solidFill>
                        <a:schemeClr val="accent6">
                          <a:lumMod val="75000"/>
                        </a:schemeClr>
                      </a:solidFill>
                      <a:prstDash val="sysDot"/>
                      <a:round/>
                      <a:headEnd type="none" w="med" len="med"/>
                      <a:tailEnd type="none" w="med" len="med"/>
                    </a:lnR>
                    <a:lnT w="19050" cap="flat" cmpd="sng" algn="ctr">
                      <a:solidFill>
                        <a:schemeClr val="accent6">
                          <a:lumMod val="75000"/>
                        </a:schemeClr>
                      </a:solidFill>
                      <a:prstDash val="sysDot"/>
                      <a:round/>
                      <a:headEnd type="none" w="med" len="med"/>
                      <a:tailEnd type="none" w="med" len="med"/>
                    </a:lnT>
                    <a:lnB w="19050" cap="flat" cmpd="sng" algn="ctr">
                      <a:solidFill>
                        <a:schemeClr val="accent6">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marL="121920" marR="121920" marT="60960" marB="60960">
                    <a:lnL w="19050" cap="flat" cmpd="sng" algn="ctr">
                      <a:solidFill>
                        <a:schemeClr val="accent6">
                          <a:lumMod val="75000"/>
                        </a:schemeClr>
                      </a:solidFill>
                      <a:prstDash val="sysDot"/>
                      <a:round/>
                      <a:headEnd type="none" w="med" len="med"/>
                      <a:tailEnd type="none" w="med" len="med"/>
                    </a:lnL>
                    <a:lnR w="19050" cap="flat" cmpd="sng" algn="ctr">
                      <a:solidFill>
                        <a:schemeClr val="accent6">
                          <a:lumMod val="75000"/>
                        </a:schemeClr>
                      </a:solidFill>
                      <a:prstDash val="sysDot"/>
                      <a:round/>
                      <a:headEnd type="none" w="med" len="med"/>
                      <a:tailEnd type="none" w="med" len="med"/>
                    </a:lnR>
                    <a:lnT w="19050" cap="flat" cmpd="sng" algn="ctr">
                      <a:solidFill>
                        <a:schemeClr val="accent6">
                          <a:lumMod val="75000"/>
                        </a:schemeClr>
                      </a:solidFill>
                      <a:prstDash val="sysDot"/>
                      <a:round/>
                      <a:headEnd type="none" w="med" len="med"/>
                      <a:tailEnd type="none" w="med" len="med"/>
                    </a:lnT>
                    <a:lnB w="19050" cap="flat" cmpd="sng" algn="ctr">
                      <a:solidFill>
                        <a:schemeClr val="accent6">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marL="121920" marR="121920" marT="60960" marB="60960">
                    <a:lnL w="19050" cap="flat" cmpd="sng" algn="ctr">
                      <a:solidFill>
                        <a:schemeClr val="accent6">
                          <a:lumMod val="75000"/>
                        </a:schemeClr>
                      </a:solidFill>
                      <a:prstDash val="sysDot"/>
                      <a:round/>
                      <a:headEnd type="none" w="med" len="med"/>
                      <a:tailEnd type="none" w="med" len="med"/>
                    </a:lnL>
                    <a:lnR w="19050" cap="flat" cmpd="sng" algn="ctr">
                      <a:solidFill>
                        <a:schemeClr val="accent6">
                          <a:lumMod val="75000"/>
                        </a:schemeClr>
                      </a:solidFill>
                      <a:prstDash val="sysDot"/>
                      <a:round/>
                      <a:headEnd type="none" w="med" len="med"/>
                      <a:tailEnd type="none" w="med" len="med"/>
                    </a:lnR>
                    <a:lnT w="19050" cap="flat" cmpd="sng" algn="ctr">
                      <a:solidFill>
                        <a:schemeClr val="accent6">
                          <a:lumMod val="75000"/>
                        </a:schemeClr>
                      </a:solidFill>
                      <a:prstDash val="sysDot"/>
                      <a:round/>
                      <a:headEnd type="none" w="med" len="med"/>
                      <a:tailEnd type="none" w="med" len="med"/>
                    </a:lnT>
                    <a:lnB w="19050" cap="flat" cmpd="sng" algn="ctr">
                      <a:solidFill>
                        <a:schemeClr val="accent6">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marL="121920" marR="121920" marT="60960" marB="60960">
                    <a:lnL w="19050" cap="flat" cmpd="sng" algn="ctr">
                      <a:solidFill>
                        <a:schemeClr val="accent6">
                          <a:lumMod val="75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accent6">
                          <a:lumMod val="75000"/>
                        </a:schemeClr>
                      </a:solidFill>
                      <a:prstDash val="sysDot"/>
                      <a:round/>
                      <a:headEnd type="none" w="med" len="med"/>
                      <a:tailEnd type="none" w="med" len="med"/>
                    </a:lnT>
                    <a:lnB w="19050" cap="flat" cmpd="sng" algn="ctr">
                      <a:solidFill>
                        <a:schemeClr val="accent6">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71615637"/>
                  </a:ext>
                </a:extLst>
              </a:tr>
              <a:tr h="494473">
                <a:tc>
                  <a:txBody>
                    <a:bodyPr/>
                    <a:lstStyle/>
                    <a:p>
                      <a:pPr marL="171450" marR="0" lvl="0" indent="-171450" algn="l" defTabSz="685800" rtl="0" eaLnBrk="1" fontAlgn="auto" latinLnBrk="0" hangingPunct="1">
                        <a:lnSpc>
                          <a:spcPct val="100000"/>
                        </a:lnSpc>
                        <a:spcBef>
                          <a:spcPts val="0"/>
                        </a:spcBef>
                        <a:spcAft>
                          <a:spcPts val="0"/>
                        </a:spcAft>
                        <a:buClrTx/>
                        <a:buSzTx/>
                        <a:buFontTx/>
                        <a:buChar char="-"/>
                        <a:tabLst/>
                        <a:defRPr/>
                      </a:pPr>
                      <a:r>
                        <a:rPr kumimoji="0" lang="en-US" sz="1100" b="0" i="0" u="none" strike="noStrike" kern="1200" cap="none" spc="0" normalizeH="0" baseline="0" noProof="0">
                          <a:ln>
                            <a:noFill/>
                          </a:ln>
                          <a:solidFill>
                            <a:srgbClr val="262626"/>
                          </a:solidFill>
                          <a:effectLst/>
                          <a:uLnTx/>
                          <a:uFillTx/>
                          <a:latin typeface="+mn-lt"/>
                          <a:ea typeface="+mn-ea"/>
                          <a:cs typeface="+mn-cs"/>
                        </a:rPr>
                        <a:t>Financial stress</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kumimoji="0" lang="en-US" sz="1100" b="0" i="0" u="none" strike="noStrike" kern="1200" cap="none" spc="0" normalizeH="0" baseline="0" noProof="0">
                          <a:ln>
                            <a:noFill/>
                          </a:ln>
                          <a:solidFill>
                            <a:srgbClr val="262626"/>
                          </a:solidFill>
                          <a:effectLst/>
                          <a:uLnTx/>
                          <a:uFillTx/>
                          <a:latin typeface="+mn-lt"/>
                          <a:ea typeface="+mn-ea"/>
                          <a:cs typeface="+mn-cs"/>
                        </a:rPr>
                        <a:t>College planning</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kumimoji="0" lang="en-US" sz="1100" b="0" i="0" u="none" strike="noStrike" kern="1200" cap="none" spc="0" normalizeH="0" baseline="0" noProof="0">
                          <a:ln>
                            <a:noFill/>
                          </a:ln>
                          <a:solidFill>
                            <a:srgbClr val="262626"/>
                          </a:solidFill>
                          <a:effectLst/>
                          <a:uLnTx/>
                          <a:uFillTx/>
                          <a:latin typeface="+mn-lt"/>
                          <a:ea typeface="+mn-ea"/>
                          <a:cs typeface="+mn-cs"/>
                        </a:rPr>
                        <a:t>Emergency savings</a:t>
                      </a:r>
                    </a:p>
                  </a:txBody>
                  <a:tcPr marL="121920" marR="121920" marT="60960" marB="60960">
                    <a:lnL w="12700" cap="flat" cmpd="sng" algn="ctr">
                      <a:solidFill>
                        <a:schemeClr val="tx1"/>
                      </a:solidFill>
                      <a:prstDash val="solid"/>
                      <a:round/>
                      <a:headEnd type="none" w="med" len="med"/>
                      <a:tailEnd type="none" w="med" len="med"/>
                    </a:lnL>
                    <a:lnR w="19050" cap="flat" cmpd="sng" algn="ctr">
                      <a:solidFill>
                        <a:schemeClr val="accent6">
                          <a:lumMod val="75000"/>
                        </a:schemeClr>
                      </a:solidFill>
                      <a:prstDash val="sysDot"/>
                      <a:round/>
                      <a:headEnd type="none" w="med" len="med"/>
                      <a:tailEnd type="none" w="med" len="med"/>
                    </a:lnR>
                    <a:lnT w="19050" cap="flat" cmpd="sng" algn="ctr">
                      <a:solidFill>
                        <a:schemeClr val="accent6">
                          <a:lumMod val="75000"/>
                        </a:schemeClr>
                      </a:solidFill>
                      <a:prstDash val="sysDot"/>
                      <a:round/>
                      <a:headEnd type="none" w="med" len="med"/>
                      <a:tailEnd type="none" w="med" len="med"/>
                    </a:lnT>
                    <a:lnB w="19050" cap="flat" cmpd="sng" algn="ctr">
                      <a:solidFill>
                        <a:schemeClr val="accent6">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kumimoji="0" lang="en-US" sz="1300" b="0" i="0" u="none" strike="noStrike" kern="1200" cap="none" spc="0" normalizeH="0" baseline="0">
                        <a:ln>
                          <a:noFill/>
                        </a:ln>
                        <a:solidFill>
                          <a:srgbClr val="262626"/>
                        </a:solidFill>
                        <a:effectLst/>
                        <a:uLnTx/>
                        <a:uFillTx/>
                        <a:latin typeface="+mn-lt"/>
                        <a:ea typeface="+mn-ea"/>
                        <a:cs typeface="+mn-cs"/>
                      </a:endParaRPr>
                    </a:p>
                  </a:txBody>
                  <a:tcPr marL="121920" marR="121920" marT="60960" marB="60960">
                    <a:lnL w="19050" cap="flat" cmpd="sng" algn="ctr">
                      <a:solidFill>
                        <a:schemeClr val="accent6">
                          <a:lumMod val="75000"/>
                        </a:schemeClr>
                      </a:solidFill>
                      <a:prstDash val="sysDot"/>
                      <a:round/>
                      <a:headEnd type="none" w="med" len="med"/>
                      <a:tailEnd type="none" w="med" len="med"/>
                    </a:lnL>
                    <a:lnR w="19050" cap="flat" cmpd="sng" algn="ctr">
                      <a:solidFill>
                        <a:schemeClr val="accent6">
                          <a:lumMod val="75000"/>
                        </a:schemeClr>
                      </a:solidFill>
                      <a:prstDash val="sysDot"/>
                      <a:round/>
                      <a:headEnd type="none" w="med" len="med"/>
                      <a:tailEnd type="none" w="med" len="med"/>
                    </a:lnR>
                    <a:lnT w="19050" cap="flat" cmpd="sng" algn="ctr">
                      <a:solidFill>
                        <a:schemeClr val="accent6">
                          <a:lumMod val="75000"/>
                        </a:schemeClr>
                      </a:solidFill>
                      <a:prstDash val="sysDot"/>
                      <a:round/>
                      <a:headEnd type="none" w="med" len="med"/>
                      <a:tailEnd type="none" w="med" len="med"/>
                    </a:lnT>
                    <a:lnB w="19050" cap="flat" cmpd="sng" algn="ctr">
                      <a:solidFill>
                        <a:schemeClr val="accent6">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a:p>
                  </a:txBody>
                  <a:tcPr marL="121920" marR="121920" marT="60960" marB="60960">
                    <a:lnL w="19050" cap="flat" cmpd="sng" algn="ctr">
                      <a:solidFill>
                        <a:schemeClr val="accent6">
                          <a:lumMod val="75000"/>
                        </a:schemeClr>
                      </a:solidFill>
                      <a:prstDash val="sysDot"/>
                      <a:round/>
                      <a:headEnd type="none" w="med" len="med"/>
                      <a:tailEnd type="none" w="med" len="med"/>
                    </a:lnL>
                    <a:lnR w="19050" cap="flat" cmpd="sng" algn="ctr">
                      <a:solidFill>
                        <a:schemeClr val="accent6">
                          <a:lumMod val="75000"/>
                        </a:schemeClr>
                      </a:solidFill>
                      <a:prstDash val="sysDot"/>
                      <a:round/>
                      <a:headEnd type="none" w="med" len="med"/>
                      <a:tailEnd type="none" w="med" len="med"/>
                    </a:lnR>
                    <a:lnT w="19050" cap="flat" cmpd="sng" algn="ctr">
                      <a:solidFill>
                        <a:schemeClr val="accent6">
                          <a:lumMod val="75000"/>
                        </a:schemeClr>
                      </a:solidFill>
                      <a:prstDash val="sysDot"/>
                      <a:round/>
                      <a:headEnd type="none" w="med" len="med"/>
                      <a:tailEnd type="none" w="med" len="med"/>
                    </a:lnT>
                    <a:lnB w="19050" cap="flat" cmpd="sng" algn="ctr">
                      <a:solidFill>
                        <a:schemeClr val="accent6">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a:p>
                  </a:txBody>
                  <a:tcPr marL="121920" marR="121920" marT="60960" marB="60960">
                    <a:lnL w="19050" cap="flat" cmpd="sng" algn="ctr">
                      <a:solidFill>
                        <a:schemeClr val="accent6">
                          <a:lumMod val="75000"/>
                        </a:schemeClr>
                      </a:solidFill>
                      <a:prstDash val="sysDot"/>
                      <a:round/>
                      <a:headEnd type="none" w="med" len="med"/>
                      <a:tailEnd type="none" w="med" len="med"/>
                    </a:lnL>
                    <a:lnR w="19050" cap="flat" cmpd="sng" algn="ctr">
                      <a:solidFill>
                        <a:schemeClr val="accent6">
                          <a:lumMod val="75000"/>
                        </a:schemeClr>
                      </a:solidFill>
                      <a:prstDash val="sysDot"/>
                      <a:round/>
                      <a:headEnd type="none" w="med" len="med"/>
                      <a:tailEnd type="none" w="med" len="med"/>
                    </a:lnR>
                    <a:lnT w="19050" cap="flat" cmpd="sng" algn="ctr">
                      <a:solidFill>
                        <a:schemeClr val="accent6">
                          <a:lumMod val="75000"/>
                        </a:schemeClr>
                      </a:solidFill>
                      <a:prstDash val="sysDot"/>
                      <a:round/>
                      <a:headEnd type="none" w="med" len="med"/>
                      <a:tailEnd type="none" w="med" len="med"/>
                    </a:lnT>
                    <a:lnB w="19050" cap="flat" cmpd="sng" algn="ctr">
                      <a:solidFill>
                        <a:schemeClr val="accent6">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a:p>
                  </a:txBody>
                  <a:tcPr marL="121920" marR="121920" marT="60960" marB="60960">
                    <a:lnL w="19050" cap="flat" cmpd="sng" algn="ctr">
                      <a:solidFill>
                        <a:schemeClr val="accent6">
                          <a:lumMod val="75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accent6">
                          <a:lumMod val="75000"/>
                        </a:schemeClr>
                      </a:solidFill>
                      <a:prstDash val="sysDot"/>
                      <a:round/>
                      <a:headEnd type="none" w="med" len="med"/>
                      <a:tailEnd type="none" w="med" len="med"/>
                    </a:lnT>
                    <a:lnB w="19050" cap="flat" cmpd="sng" algn="ctr">
                      <a:solidFill>
                        <a:schemeClr val="accent6">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2253088"/>
                  </a:ext>
                </a:extLst>
              </a:tr>
              <a:tr h="494473">
                <a:tc>
                  <a:txBody>
                    <a:bodyPr/>
                    <a:lstStyle/>
                    <a:p>
                      <a:pPr marL="171450" marR="0" lvl="0" indent="-171450" algn="l" defTabSz="685800" rtl="0" eaLnBrk="1" fontAlgn="auto" latinLnBrk="0" hangingPunct="1">
                        <a:lnSpc>
                          <a:spcPct val="100000"/>
                        </a:lnSpc>
                        <a:spcBef>
                          <a:spcPts val="0"/>
                        </a:spcBef>
                        <a:spcAft>
                          <a:spcPts val="0"/>
                        </a:spcAft>
                        <a:buClrTx/>
                        <a:buSzTx/>
                        <a:buFontTx/>
                        <a:buChar char="-"/>
                        <a:tabLst/>
                        <a:defRPr/>
                      </a:pPr>
                      <a:r>
                        <a:rPr kumimoji="0" lang="en-US" sz="1100" b="0" i="0" u="none" strike="noStrike" kern="1200" cap="none" spc="0" normalizeH="0" baseline="0" noProof="0">
                          <a:ln>
                            <a:noFill/>
                          </a:ln>
                          <a:solidFill>
                            <a:srgbClr val="262626"/>
                          </a:solidFill>
                          <a:effectLst/>
                          <a:uLnTx/>
                          <a:uFillTx/>
                          <a:latin typeface="+mn-lt"/>
                          <a:ea typeface="+mn-ea"/>
                          <a:cs typeface="+mn-cs"/>
                        </a:rPr>
                        <a:t>Mid-year check-in</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kumimoji="0" lang="en-US" sz="1100" b="0" i="0" u="none" strike="noStrike" kern="1200" cap="none" spc="0" normalizeH="0" baseline="0" noProof="0">
                          <a:ln>
                            <a:noFill/>
                          </a:ln>
                          <a:solidFill>
                            <a:srgbClr val="262626"/>
                          </a:solidFill>
                          <a:effectLst/>
                          <a:uLnTx/>
                          <a:uFillTx/>
                          <a:latin typeface="+mn-lt"/>
                          <a:ea typeface="+mn-ea"/>
                          <a:cs typeface="+mn-cs"/>
                        </a:rPr>
                        <a:t>Budget check-in </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kumimoji="0" lang="en-US" sz="1100" b="0" i="0" u="none" strike="noStrike" kern="1200" cap="none" spc="0" normalizeH="0" baseline="0" noProof="0">
                          <a:ln>
                            <a:noFill/>
                          </a:ln>
                          <a:solidFill>
                            <a:srgbClr val="262626"/>
                          </a:solidFill>
                          <a:effectLst/>
                          <a:uLnTx/>
                          <a:uFillTx/>
                          <a:latin typeface="+mn-lt"/>
                          <a:ea typeface="+mn-ea"/>
                          <a:cs typeface="+mn-cs"/>
                        </a:rPr>
                        <a:t>Retirement income planning</a:t>
                      </a:r>
                    </a:p>
                  </a:txBody>
                  <a:tcPr marL="121920" marR="121920" marT="60960" marB="60960">
                    <a:lnL w="12700" cap="flat" cmpd="sng" algn="ctr">
                      <a:solidFill>
                        <a:schemeClr val="tx1"/>
                      </a:solidFill>
                      <a:prstDash val="solid"/>
                      <a:round/>
                      <a:headEnd type="none" w="med" len="med"/>
                      <a:tailEnd type="none" w="med" len="med"/>
                    </a:lnL>
                    <a:lnR w="19050" cap="flat" cmpd="sng" algn="ctr">
                      <a:solidFill>
                        <a:schemeClr val="accent6">
                          <a:lumMod val="75000"/>
                        </a:schemeClr>
                      </a:solidFill>
                      <a:prstDash val="sysDot"/>
                      <a:round/>
                      <a:headEnd type="none" w="med" len="med"/>
                      <a:tailEnd type="none" w="med" len="med"/>
                    </a:lnR>
                    <a:lnT w="19050" cap="flat" cmpd="sng" algn="ctr">
                      <a:solidFill>
                        <a:schemeClr val="accent6">
                          <a:lumMod val="75000"/>
                        </a:schemeClr>
                      </a:solidFill>
                      <a:prstDash val="sysDot"/>
                      <a:round/>
                      <a:headEnd type="none" w="med" len="med"/>
                      <a:tailEnd type="none" w="med" len="med"/>
                    </a:lnT>
                    <a:lnB w="19050" cap="flat" cmpd="sng" algn="ctr">
                      <a:solidFill>
                        <a:schemeClr val="accent6">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kumimoji="0" lang="en-US" sz="1300" b="0" i="0" u="none" strike="noStrike" kern="1200" cap="none" spc="0" normalizeH="0" baseline="0">
                        <a:ln>
                          <a:noFill/>
                        </a:ln>
                        <a:solidFill>
                          <a:srgbClr val="262626"/>
                        </a:solidFill>
                        <a:effectLst/>
                        <a:uLnTx/>
                        <a:uFillTx/>
                        <a:latin typeface="+mn-lt"/>
                        <a:ea typeface="+mn-ea"/>
                        <a:cs typeface="+mn-cs"/>
                      </a:endParaRPr>
                    </a:p>
                  </a:txBody>
                  <a:tcPr marL="121920" marR="121920" marT="60960" marB="60960">
                    <a:lnL w="19050" cap="flat" cmpd="sng" algn="ctr">
                      <a:solidFill>
                        <a:schemeClr val="accent6">
                          <a:lumMod val="75000"/>
                        </a:schemeClr>
                      </a:solidFill>
                      <a:prstDash val="sysDot"/>
                      <a:round/>
                      <a:headEnd type="none" w="med" len="med"/>
                      <a:tailEnd type="none" w="med" len="med"/>
                    </a:lnL>
                    <a:lnR w="19050" cap="flat" cmpd="sng" algn="ctr">
                      <a:solidFill>
                        <a:schemeClr val="accent6">
                          <a:lumMod val="75000"/>
                        </a:schemeClr>
                      </a:solidFill>
                      <a:prstDash val="sysDot"/>
                      <a:round/>
                      <a:headEnd type="none" w="med" len="med"/>
                      <a:tailEnd type="none" w="med" len="med"/>
                    </a:lnR>
                    <a:lnT w="19050" cap="flat" cmpd="sng" algn="ctr">
                      <a:solidFill>
                        <a:schemeClr val="accent6">
                          <a:lumMod val="75000"/>
                        </a:schemeClr>
                      </a:solidFill>
                      <a:prstDash val="sysDot"/>
                      <a:round/>
                      <a:headEnd type="none" w="med" len="med"/>
                      <a:tailEnd type="none" w="med" len="med"/>
                    </a:lnT>
                    <a:lnB w="19050" cap="flat" cmpd="sng" algn="ctr">
                      <a:solidFill>
                        <a:schemeClr val="accent6">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marL="121920" marR="121920" marT="60960" marB="60960">
                    <a:lnL w="19050" cap="flat" cmpd="sng" algn="ctr">
                      <a:solidFill>
                        <a:schemeClr val="accent6">
                          <a:lumMod val="75000"/>
                        </a:schemeClr>
                      </a:solidFill>
                      <a:prstDash val="sysDot"/>
                      <a:round/>
                      <a:headEnd type="none" w="med" len="med"/>
                      <a:tailEnd type="none" w="med" len="med"/>
                    </a:lnL>
                    <a:lnR w="19050" cap="flat" cmpd="sng" algn="ctr">
                      <a:solidFill>
                        <a:schemeClr val="accent6">
                          <a:lumMod val="75000"/>
                        </a:schemeClr>
                      </a:solidFill>
                      <a:prstDash val="sysDot"/>
                      <a:round/>
                      <a:headEnd type="none" w="med" len="med"/>
                      <a:tailEnd type="none" w="med" len="med"/>
                    </a:lnR>
                    <a:lnT w="19050" cap="flat" cmpd="sng" algn="ctr">
                      <a:solidFill>
                        <a:schemeClr val="accent6">
                          <a:lumMod val="75000"/>
                        </a:schemeClr>
                      </a:solidFill>
                      <a:prstDash val="sysDot"/>
                      <a:round/>
                      <a:headEnd type="none" w="med" len="med"/>
                      <a:tailEnd type="none" w="med" len="med"/>
                    </a:lnT>
                    <a:lnB w="19050" cap="flat" cmpd="sng" algn="ctr">
                      <a:solidFill>
                        <a:schemeClr val="accent6">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marL="121920" marR="121920" marT="60960" marB="60960">
                    <a:lnL w="19050" cap="flat" cmpd="sng" algn="ctr">
                      <a:solidFill>
                        <a:schemeClr val="accent6">
                          <a:lumMod val="75000"/>
                        </a:schemeClr>
                      </a:solidFill>
                      <a:prstDash val="sysDot"/>
                      <a:round/>
                      <a:headEnd type="none" w="med" len="med"/>
                      <a:tailEnd type="none" w="med" len="med"/>
                    </a:lnL>
                    <a:lnR w="19050" cap="flat" cmpd="sng" algn="ctr">
                      <a:solidFill>
                        <a:schemeClr val="accent6">
                          <a:lumMod val="75000"/>
                        </a:schemeClr>
                      </a:solidFill>
                      <a:prstDash val="sysDot"/>
                      <a:round/>
                      <a:headEnd type="none" w="med" len="med"/>
                      <a:tailEnd type="none" w="med" len="med"/>
                    </a:lnR>
                    <a:lnT w="19050" cap="flat" cmpd="sng" algn="ctr">
                      <a:solidFill>
                        <a:schemeClr val="accent6">
                          <a:lumMod val="75000"/>
                        </a:schemeClr>
                      </a:solidFill>
                      <a:prstDash val="sysDot"/>
                      <a:round/>
                      <a:headEnd type="none" w="med" len="med"/>
                      <a:tailEnd type="none" w="med" len="med"/>
                    </a:lnT>
                    <a:lnB w="19050" cap="flat" cmpd="sng" algn="ctr">
                      <a:solidFill>
                        <a:schemeClr val="accent6">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a:p>
                  </a:txBody>
                  <a:tcPr marL="121920" marR="121920" marT="60960" marB="60960">
                    <a:lnL w="19050" cap="flat" cmpd="sng" algn="ctr">
                      <a:solidFill>
                        <a:schemeClr val="accent6">
                          <a:lumMod val="75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accent6">
                          <a:lumMod val="75000"/>
                        </a:schemeClr>
                      </a:solidFill>
                      <a:prstDash val="sysDot"/>
                      <a:round/>
                      <a:headEnd type="none" w="med" len="med"/>
                      <a:tailEnd type="none" w="med" len="med"/>
                    </a:lnT>
                    <a:lnB w="19050" cap="flat" cmpd="sng" algn="ctr">
                      <a:solidFill>
                        <a:schemeClr val="accent6">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82355382"/>
                  </a:ext>
                </a:extLst>
              </a:tr>
              <a:tr h="493927">
                <a:tc>
                  <a:txBody>
                    <a:bodyPr/>
                    <a:lstStyle/>
                    <a:p>
                      <a:pPr marL="171450" marR="0" lvl="0" indent="-171450" algn="l" defTabSz="685800" rtl="0" eaLnBrk="1" fontAlgn="auto" latinLnBrk="0" hangingPunct="1">
                        <a:lnSpc>
                          <a:spcPct val="100000"/>
                        </a:lnSpc>
                        <a:spcBef>
                          <a:spcPts val="0"/>
                        </a:spcBef>
                        <a:spcAft>
                          <a:spcPts val="0"/>
                        </a:spcAft>
                        <a:buClrTx/>
                        <a:buSzTx/>
                        <a:buFontTx/>
                        <a:buChar char="-"/>
                        <a:tabLst/>
                        <a:defRPr/>
                      </a:pPr>
                      <a:r>
                        <a:rPr kumimoji="0" lang="en-US" sz="1100" b="0" i="0" u="none" strike="noStrike" kern="1200" cap="none" spc="0" normalizeH="0" baseline="0" noProof="0">
                          <a:ln>
                            <a:noFill/>
                          </a:ln>
                          <a:solidFill>
                            <a:srgbClr val="262626"/>
                          </a:solidFill>
                          <a:effectLst/>
                          <a:uLnTx/>
                          <a:uFillTx/>
                          <a:latin typeface="+mn-lt"/>
                          <a:ea typeface="+mn-ea"/>
                          <a:cs typeface="+mn-cs"/>
                        </a:rPr>
                        <a:t>Cybersecurity</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kumimoji="0" lang="en-US" sz="1100" b="0" i="0" u="none" strike="noStrike" kern="1200" cap="none" spc="0" normalizeH="0" baseline="0" noProof="0">
                          <a:ln>
                            <a:noFill/>
                          </a:ln>
                          <a:solidFill>
                            <a:srgbClr val="262626"/>
                          </a:solidFill>
                          <a:effectLst/>
                          <a:uLnTx/>
                          <a:uFillTx/>
                          <a:latin typeface="+mn-lt"/>
                          <a:ea typeface="+mn-ea"/>
                          <a:cs typeface="+mn-cs"/>
                        </a:rPr>
                        <a:t>Retirement readiness</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kumimoji="0" lang="en-US" sz="1100" b="0" i="0" u="none" strike="noStrike" kern="1200" cap="none" spc="0" normalizeH="0" baseline="0" noProof="0">
                          <a:ln>
                            <a:noFill/>
                          </a:ln>
                          <a:solidFill>
                            <a:srgbClr val="262626"/>
                          </a:solidFill>
                          <a:effectLst/>
                          <a:uLnTx/>
                          <a:uFillTx/>
                          <a:latin typeface="+mn-lt"/>
                          <a:ea typeface="+mn-ea"/>
                          <a:cs typeface="+mn-cs"/>
                        </a:rPr>
                        <a:t>COLA limits</a:t>
                      </a:r>
                    </a:p>
                  </a:txBody>
                  <a:tcPr marL="121920" marR="121920" marT="60960" marB="60960">
                    <a:lnL w="12700" cap="flat" cmpd="sng" algn="ctr">
                      <a:solidFill>
                        <a:schemeClr val="tx1"/>
                      </a:solidFill>
                      <a:prstDash val="solid"/>
                      <a:round/>
                      <a:headEnd type="none" w="med" len="med"/>
                      <a:tailEnd type="none" w="med" len="med"/>
                    </a:lnL>
                    <a:lnR w="19050" cap="flat" cmpd="sng" algn="ctr">
                      <a:solidFill>
                        <a:schemeClr val="accent6">
                          <a:lumMod val="75000"/>
                        </a:schemeClr>
                      </a:solidFill>
                      <a:prstDash val="sysDot"/>
                      <a:round/>
                      <a:headEnd type="none" w="med" len="med"/>
                      <a:tailEnd type="none" w="med" len="med"/>
                    </a:lnR>
                    <a:lnT w="19050" cap="flat" cmpd="sng" algn="ctr">
                      <a:solidFill>
                        <a:schemeClr val="accent6">
                          <a:lumMod val="75000"/>
                        </a:schemeClr>
                      </a:solidFill>
                      <a:prstDash val="sysDot"/>
                      <a:round/>
                      <a:headEnd type="none" w="med" len="med"/>
                      <a:tailEnd type="none" w="med" len="med"/>
                    </a:lnT>
                    <a:lnB w="19050" cap="flat" cmpd="sng" algn="ctr">
                      <a:solidFill>
                        <a:schemeClr val="accent6">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kumimoji="0" lang="en-US" sz="1300" b="0" i="0" u="none" strike="noStrike" kern="1200" cap="none" spc="0" normalizeH="0" baseline="0">
                        <a:ln>
                          <a:noFill/>
                        </a:ln>
                        <a:solidFill>
                          <a:srgbClr val="262626"/>
                        </a:solidFill>
                        <a:effectLst/>
                        <a:uLnTx/>
                        <a:uFillTx/>
                        <a:latin typeface="+mn-lt"/>
                        <a:ea typeface="+mn-ea"/>
                        <a:cs typeface="+mn-cs"/>
                      </a:endParaRPr>
                    </a:p>
                  </a:txBody>
                  <a:tcPr marL="121920" marR="121920" marT="60960" marB="60960">
                    <a:lnL w="19050" cap="flat" cmpd="sng" algn="ctr">
                      <a:solidFill>
                        <a:schemeClr val="accent6">
                          <a:lumMod val="75000"/>
                        </a:schemeClr>
                      </a:solidFill>
                      <a:prstDash val="sysDot"/>
                      <a:round/>
                      <a:headEnd type="none" w="med" len="med"/>
                      <a:tailEnd type="none" w="med" len="med"/>
                    </a:lnL>
                    <a:lnR w="19050" cap="flat" cmpd="sng" algn="ctr">
                      <a:solidFill>
                        <a:schemeClr val="accent6">
                          <a:lumMod val="75000"/>
                        </a:schemeClr>
                      </a:solidFill>
                      <a:prstDash val="sysDot"/>
                      <a:round/>
                      <a:headEnd type="none" w="med" len="med"/>
                      <a:tailEnd type="none" w="med" len="med"/>
                    </a:lnR>
                    <a:lnT w="19050" cap="flat" cmpd="sng" algn="ctr">
                      <a:solidFill>
                        <a:schemeClr val="accent6">
                          <a:lumMod val="75000"/>
                        </a:schemeClr>
                      </a:solidFill>
                      <a:prstDash val="sysDot"/>
                      <a:round/>
                      <a:headEnd type="none" w="med" len="med"/>
                      <a:tailEnd type="none" w="med" len="med"/>
                    </a:lnT>
                    <a:lnB w="19050" cap="flat" cmpd="sng" algn="ctr">
                      <a:solidFill>
                        <a:schemeClr val="accent6">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a:p>
                  </a:txBody>
                  <a:tcPr marL="121920" marR="121920" marT="60960" marB="60960">
                    <a:lnL w="19050" cap="flat" cmpd="sng" algn="ctr">
                      <a:solidFill>
                        <a:schemeClr val="accent6">
                          <a:lumMod val="75000"/>
                        </a:schemeClr>
                      </a:solidFill>
                      <a:prstDash val="sysDot"/>
                      <a:round/>
                      <a:headEnd type="none" w="med" len="med"/>
                      <a:tailEnd type="none" w="med" len="med"/>
                    </a:lnL>
                    <a:lnR w="19050" cap="flat" cmpd="sng" algn="ctr">
                      <a:solidFill>
                        <a:schemeClr val="accent6">
                          <a:lumMod val="75000"/>
                        </a:schemeClr>
                      </a:solidFill>
                      <a:prstDash val="sysDot"/>
                      <a:round/>
                      <a:headEnd type="none" w="med" len="med"/>
                      <a:tailEnd type="none" w="med" len="med"/>
                    </a:lnR>
                    <a:lnT w="19050" cap="flat" cmpd="sng" algn="ctr">
                      <a:solidFill>
                        <a:schemeClr val="accent6">
                          <a:lumMod val="75000"/>
                        </a:schemeClr>
                      </a:solidFill>
                      <a:prstDash val="sysDot"/>
                      <a:round/>
                      <a:headEnd type="none" w="med" len="med"/>
                      <a:tailEnd type="none" w="med" len="med"/>
                    </a:lnT>
                    <a:lnB w="19050" cap="flat" cmpd="sng" algn="ctr">
                      <a:solidFill>
                        <a:schemeClr val="accent6">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a:p>
                  </a:txBody>
                  <a:tcPr marL="121920" marR="121920" marT="60960" marB="60960">
                    <a:lnL w="19050" cap="flat" cmpd="sng" algn="ctr">
                      <a:solidFill>
                        <a:schemeClr val="accent6">
                          <a:lumMod val="75000"/>
                        </a:schemeClr>
                      </a:solidFill>
                      <a:prstDash val="sysDot"/>
                      <a:round/>
                      <a:headEnd type="none" w="med" len="med"/>
                      <a:tailEnd type="none" w="med" len="med"/>
                    </a:lnL>
                    <a:lnR w="19050" cap="flat" cmpd="sng" algn="ctr">
                      <a:solidFill>
                        <a:schemeClr val="accent6">
                          <a:lumMod val="75000"/>
                        </a:schemeClr>
                      </a:solidFill>
                      <a:prstDash val="sysDot"/>
                      <a:round/>
                      <a:headEnd type="none" w="med" len="med"/>
                      <a:tailEnd type="none" w="med" len="med"/>
                    </a:lnR>
                    <a:lnT w="19050" cap="flat" cmpd="sng" algn="ctr">
                      <a:solidFill>
                        <a:schemeClr val="accent6">
                          <a:lumMod val="75000"/>
                        </a:schemeClr>
                      </a:solidFill>
                      <a:prstDash val="sysDot"/>
                      <a:round/>
                      <a:headEnd type="none" w="med" len="med"/>
                      <a:tailEnd type="none" w="med" len="med"/>
                    </a:lnT>
                    <a:lnB w="19050" cap="flat" cmpd="sng" algn="ctr">
                      <a:solidFill>
                        <a:schemeClr val="accent6">
                          <a:lumMod val="75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endParaRPr lang="en-US"/>
                    </a:p>
                  </a:txBody>
                  <a:tcPr marL="121920" marR="121920" marT="60960" marB="60960">
                    <a:lnL w="19050" cap="flat" cmpd="sng" algn="ctr">
                      <a:solidFill>
                        <a:schemeClr val="accent6">
                          <a:lumMod val="75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accent6">
                          <a:lumMod val="75000"/>
                        </a:schemeClr>
                      </a:solidFill>
                      <a:prstDash val="sysDot"/>
                      <a:round/>
                      <a:headEnd type="none" w="med" len="med"/>
                      <a:tailEnd type="none" w="med" len="med"/>
                    </a:lnT>
                    <a:lnB w="19050" cap="flat" cmpd="sng" algn="ctr">
                      <a:solidFill>
                        <a:schemeClr val="accent6">
                          <a:lumMod val="75000"/>
                        </a:schemeClr>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8128820"/>
                  </a:ext>
                </a:extLst>
              </a:tr>
              <a:tr h="29527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262626"/>
                          </a:solidFill>
                          <a:effectLst/>
                          <a:uLnTx/>
                          <a:uFillTx/>
                          <a:latin typeface="+mn-lt"/>
                          <a:ea typeface="+mn-ea"/>
                          <a:cs typeface="+mn-cs"/>
                        </a:rPr>
                        <a:t>Participant web messages </a:t>
                      </a:r>
                      <a:r>
                        <a:rPr kumimoji="0" lang="en-US" sz="1200" b="0" i="0" u="none" strike="noStrike" kern="1200" cap="none" spc="0" normalizeH="0" baseline="0" noProof="0">
                          <a:ln>
                            <a:noFill/>
                          </a:ln>
                          <a:solidFill>
                            <a:srgbClr val="262626"/>
                          </a:solidFill>
                          <a:effectLst/>
                          <a:uLnTx/>
                          <a:uFillTx/>
                          <a:latin typeface="+mn-lt"/>
                          <a:ea typeface="+mn-ea"/>
                          <a:cs typeface="+mn-cs"/>
                        </a:rPr>
                        <a:t>(account login)</a:t>
                      </a:r>
                    </a:p>
                  </a:txBody>
                  <a:tcPr marL="121920" marR="121920" marT="60960" marB="60960">
                    <a:lnL w="12700" cap="flat" cmpd="sng" algn="ctr">
                      <a:solidFill>
                        <a:schemeClr val="tx1"/>
                      </a:solidFill>
                      <a:prstDash val="solid"/>
                      <a:round/>
                      <a:headEnd type="none" w="med" len="med"/>
                      <a:tailEnd type="none" w="med" len="med"/>
                    </a:lnL>
                    <a:lnR w="19050" cap="flat" cmpd="sng" algn="ctr">
                      <a:solidFill>
                        <a:schemeClr val="accent6">
                          <a:lumMod val="75000"/>
                        </a:schemeClr>
                      </a:solidFill>
                      <a:prstDash val="sysDot"/>
                      <a:round/>
                      <a:headEnd type="none" w="med" len="med"/>
                      <a:tailEnd type="none" w="med" len="med"/>
                    </a:lnR>
                    <a:lnT w="19050" cap="flat" cmpd="sng" algn="ctr">
                      <a:solidFill>
                        <a:schemeClr val="accent6">
                          <a:lumMod val="75000"/>
                        </a:schemeClr>
                      </a:solidFill>
                      <a:prstDash val="sysDot"/>
                      <a:round/>
                      <a:headEnd type="none" w="med" len="med"/>
                      <a:tailEnd type="none" w="med" len="med"/>
                    </a:lnT>
                    <a:lnB w="19050" cap="flat" cmpd="sng" algn="ctr">
                      <a:solidFill>
                        <a:schemeClr val="accent6">
                          <a:lumMod val="75000"/>
                        </a:schemeClr>
                      </a:solidFill>
                      <a:prstDash val="sysDot"/>
                      <a:round/>
                      <a:headEnd type="none" w="med" len="med"/>
                      <a:tailEnd type="none" w="med" len="med"/>
                    </a:lnB>
                    <a:lnTlToBr w="12700" cmpd="sng">
                      <a:noFill/>
                      <a:prstDash val="solid"/>
                    </a:lnTlToBr>
                    <a:lnBlToTr w="12700" cmpd="sng">
                      <a:noFill/>
                      <a:prstDash val="solid"/>
                    </a:lnBlToTr>
                  </a:tcPr>
                </a:tc>
                <a:tc gridSpan="4">
                  <a:txBody>
                    <a:bodyPr/>
                    <a:lstStyle/>
                    <a:p>
                      <a:endParaRPr lang="en-US" sz="1200"/>
                    </a:p>
                  </a:txBody>
                  <a:tcPr marL="121920" marR="121920" marT="60960" marB="60960">
                    <a:lnL w="19050" cap="flat" cmpd="sng" algn="ctr">
                      <a:solidFill>
                        <a:schemeClr val="accent6">
                          <a:lumMod val="75000"/>
                        </a:schemeClr>
                      </a:solidFill>
                      <a:prstDash val="sysDot"/>
                      <a:round/>
                      <a:headEnd type="none" w="med" len="med"/>
                      <a:tailEnd type="none" w="med" len="med"/>
                    </a:lnL>
                    <a:lnR w="19050" cap="flat" cmpd="sng" algn="ctr">
                      <a:solidFill>
                        <a:schemeClr val="accent6">
                          <a:lumMod val="75000"/>
                        </a:schemeClr>
                      </a:solidFill>
                      <a:prstDash val="sysDot"/>
                      <a:round/>
                      <a:headEnd type="none" w="med" len="med"/>
                      <a:tailEnd type="none" w="med" len="med"/>
                    </a:lnR>
                    <a:lnT w="19050" cap="flat" cmpd="sng" algn="ctr">
                      <a:solidFill>
                        <a:schemeClr val="accent6">
                          <a:lumMod val="75000"/>
                        </a:schemeClr>
                      </a:solidFill>
                      <a:prstDash val="sysDot"/>
                      <a:round/>
                      <a:headEnd type="none" w="med" len="med"/>
                      <a:tailEnd type="none" w="med" len="med"/>
                    </a:lnT>
                    <a:lnB w="19050" cap="flat" cmpd="sng" algn="ctr">
                      <a:solidFill>
                        <a:schemeClr val="accent6">
                          <a:lumMod val="75000"/>
                        </a:schemeClr>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9050" cap="flat" cmpd="sng" algn="ctr">
                      <a:solidFill>
                        <a:schemeClr val="accent6">
                          <a:lumMod val="75000"/>
                        </a:schemeClr>
                      </a:solidFill>
                      <a:prstDash val="sysDot"/>
                      <a:round/>
                      <a:headEnd type="none" w="med" len="med"/>
                      <a:tailEnd type="none" w="med" len="med"/>
                    </a:lnL>
                    <a:lnR w="19050" cap="flat" cmpd="sng" algn="ctr">
                      <a:solidFill>
                        <a:schemeClr val="accent6">
                          <a:lumMod val="75000"/>
                        </a:schemeClr>
                      </a:solidFill>
                      <a:prstDash val="sysDot"/>
                      <a:round/>
                      <a:headEnd type="none" w="med" len="med"/>
                      <a:tailEnd type="none" w="med" len="med"/>
                    </a:lnR>
                    <a:lnT w="19050" cap="flat" cmpd="sng" algn="ctr">
                      <a:solidFill>
                        <a:schemeClr val="accent6">
                          <a:lumMod val="7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9050" cap="flat" cmpd="sng" algn="ctr">
                      <a:solidFill>
                        <a:schemeClr val="accent6">
                          <a:lumMod val="75000"/>
                        </a:schemeClr>
                      </a:solidFill>
                      <a:prstDash val="sysDot"/>
                      <a:round/>
                      <a:headEnd type="none" w="med" len="med"/>
                      <a:tailEnd type="none" w="med" len="med"/>
                    </a:lnL>
                    <a:lnR w="19050" cap="flat" cmpd="sng" algn="ctr">
                      <a:solidFill>
                        <a:schemeClr val="accent6">
                          <a:lumMod val="75000"/>
                        </a:schemeClr>
                      </a:solidFill>
                      <a:prstDash val="sysDot"/>
                      <a:round/>
                      <a:headEnd type="none" w="med" len="med"/>
                      <a:tailEnd type="none" w="med" len="med"/>
                    </a:lnR>
                    <a:lnT w="19050" cap="flat" cmpd="sng" algn="ctr">
                      <a:solidFill>
                        <a:schemeClr val="accent6">
                          <a:lumMod val="7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9050" cap="flat" cmpd="sng" algn="ctr">
                      <a:solidFill>
                        <a:schemeClr val="accent6">
                          <a:lumMod val="75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accent6">
                          <a:lumMod val="7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4609025"/>
                  </a:ext>
                </a:extLst>
              </a:tr>
              <a:tr h="136634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00" b="1" i="0" u="none" strike="noStrike" kern="1200" cap="none" spc="0" normalizeH="0" baseline="0" noProof="0">
                        <a:ln>
                          <a:noFill/>
                        </a:ln>
                        <a:solidFill>
                          <a:srgbClr val="262626"/>
                        </a:solidFill>
                        <a:effectLst/>
                        <a:uLnTx/>
                        <a:uFillTx/>
                        <a:latin typeface="+mn-lt"/>
                        <a:ea typeface="+mn-ea"/>
                        <a:cs typeface="+mn-cs"/>
                      </a:endParaRPr>
                    </a:p>
                  </a:txBody>
                  <a:tcPr marL="121920" marR="121920" marT="60960" marB="60960">
                    <a:lnL w="12700" cap="flat" cmpd="sng" algn="ctr">
                      <a:solidFill>
                        <a:schemeClr val="tx1"/>
                      </a:solidFill>
                      <a:prstDash val="solid"/>
                      <a:round/>
                      <a:headEnd type="none" w="med" len="med"/>
                      <a:tailEnd type="none" w="med" len="med"/>
                    </a:lnL>
                    <a:lnR w="19050" cap="flat" cmpd="sng" algn="ctr">
                      <a:solidFill>
                        <a:schemeClr val="accent6">
                          <a:lumMod val="75000"/>
                        </a:schemeClr>
                      </a:solidFill>
                      <a:prstDash val="sysDot"/>
                      <a:round/>
                      <a:headEnd type="none" w="med" len="med"/>
                      <a:tailEnd type="none" w="med" len="med"/>
                    </a:lnR>
                    <a:lnT w="19050" cap="flat" cmpd="sng" algn="ctr">
                      <a:solidFill>
                        <a:schemeClr val="accent6">
                          <a:lumMod val="7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4">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00" b="1" i="0" u="none" strike="noStrike" kern="1200" cap="none" spc="0" normalizeH="0" baseline="0">
                        <a:ln>
                          <a:noFill/>
                        </a:ln>
                        <a:solidFill>
                          <a:srgbClr val="262626"/>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00" b="1" i="0" u="none" strike="noStrike" kern="1200" cap="none" spc="0" normalizeH="0" baseline="0">
                        <a:ln>
                          <a:noFill/>
                        </a:ln>
                        <a:solidFill>
                          <a:srgbClr val="262626"/>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00" b="1" i="0" u="none" strike="noStrike" kern="1200" cap="none" spc="0" normalizeH="0" baseline="0">
                        <a:ln>
                          <a:noFill/>
                        </a:ln>
                        <a:solidFill>
                          <a:srgbClr val="262626"/>
                        </a:solidFill>
                        <a:effectLst/>
                        <a:uLnTx/>
                        <a:uFillTx/>
                        <a:latin typeface="+mn-lt"/>
                        <a:ea typeface="+mn-ea"/>
                        <a:cs typeface="+mn-cs"/>
                      </a:endParaRPr>
                    </a:p>
                  </a:txBody>
                  <a:tcPr marL="121920" marR="121920" marT="60960" marB="60960">
                    <a:lnL w="19050" cap="flat" cmpd="sng" algn="ctr">
                      <a:solidFill>
                        <a:schemeClr val="accent6">
                          <a:lumMod val="75000"/>
                        </a:schemeClr>
                      </a:solidFill>
                      <a:prstDash val="sysDot"/>
                      <a:round/>
                      <a:headEnd type="none" w="med" len="med"/>
                      <a:tailEnd type="none" w="med" len="med"/>
                    </a:lnL>
                    <a:lnR w="19050" cap="flat" cmpd="sng" algn="ctr">
                      <a:solidFill>
                        <a:schemeClr val="accent6">
                          <a:lumMod val="75000"/>
                        </a:schemeClr>
                      </a:solidFill>
                      <a:prstDash val="sysDot"/>
                      <a:round/>
                      <a:headEnd type="none" w="med" len="med"/>
                      <a:tailEnd type="none" w="med" len="med"/>
                    </a:lnR>
                    <a:lnT w="19050" cap="flat" cmpd="sng" algn="ctr">
                      <a:solidFill>
                        <a:schemeClr val="accent6">
                          <a:lumMod val="75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19941532"/>
                  </a:ext>
                </a:extLst>
              </a:tr>
            </a:tbl>
          </a:graphicData>
        </a:graphic>
      </p:graphicFrame>
      <p:cxnSp>
        <p:nvCxnSpPr>
          <p:cNvPr id="10" name="Straight Arrow Connector 9">
            <a:extLst>
              <a:ext uri="{FF2B5EF4-FFF2-40B4-BE49-F238E27FC236}">
                <a16:creationId xmlns:a16="http://schemas.microsoft.com/office/drawing/2014/main" id="{CA78A2C9-D406-D1ED-1EE6-0D0E3E59F0FE}"/>
              </a:ext>
            </a:extLst>
          </p:cNvPr>
          <p:cNvCxnSpPr>
            <a:cxnSpLocks/>
          </p:cNvCxnSpPr>
          <p:nvPr/>
        </p:nvCxnSpPr>
        <p:spPr>
          <a:xfrm>
            <a:off x="5303952" y="4734214"/>
            <a:ext cx="3310507" cy="0"/>
          </a:xfrm>
          <a:prstGeom prst="straightConnector1">
            <a:avLst/>
          </a:prstGeom>
          <a:ln w="19050">
            <a:solidFill>
              <a:schemeClr val="tx2"/>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D26E569-B74A-76CF-A93E-7E657FF185D6}"/>
              </a:ext>
            </a:extLst>
          </p:cNvPr>
          <p:cNvSpPr txBox="1"/>
          <p:nvPr/>
        </p:nvSpPr>
        <p:spPr>
          <a:xfrm>
            <a:off x="1855963" y="5299372"/>
            <a:ext cx="3273292" cy="830997"/>
          </a:xfrm>
          <a:prstGeom prst="rect">
            <a:avLst/>
          </a:prstGeom>
          <a:noFill/>
        </p:spPr>
        <p:txBody>
          <a:bodyPr wrap="square" rtlCol="0">
            <a:spAutoFit/>
          </a:bodyPr>
          <a:lstStyle/>
          <a:p>
            <a:pPr marL="228594" indent="-228594" defTabSz="914354">
              <a:buFontTx/>
              <a:buChar char="-"/>
            </a:pPr>
            <a:r>
              <a:rPr lang="en-US" sz="1200">
                <a:solidFill>
                  <a:srgbClr val="262626"/>
                </a:solidFill>
                <a:latin typeface="Arial"/>
              </a:rPr>
              <a:t>Beneficiary*</a:t>
            </a:r>
          </a:p>
          <a:p>
            <a:pPr marL="228594" indent="-228594" defTabSz="914354">
              <a:buFontTx/>
              <a:buChar char="-"/>
            </a:pPr>
            <a:r>
              <a:rPr lang="en-US" sz="1200">
                <a:solidFill>
                  <a:srgbClr val="262626"/>
                </a:solidFill>
                <a:latin typeface="Arial" panose="020B0604020202020204" pitchFamily="34" charset="0"/>
                <a:cs typeface="Arial" panose="020B0604020202020204" pitchFamily="34" charset="0"/>
              </a:rPr>
              <a:t>Restart*</a:t>
            </a:r>
          </a:p>
          <a:p>
            <a:pPr marL="228594" indent="-228594" defTabSz="914354">
              <a:buFontTx/>
              <a:buChar char="-"/>
            </a:pPr>
            <a:r>
              <a:rPr lang="en-US" sz="1200">
                <a:solidFill>
                  <a:srgbClr val="262626"/>
                </a:solidFill>
                <a:latin typeface="Arial" panose="020B0604020202020204" pitchFamily="34" charset="0"/>
                <a:cs typeface="Arial" panose="020B0604020202020204" pitchFamily="34" charset="0"/>
              </a:rPr>
              <a:t>Save More*</a:t>
            </a:r>
          </a:p>
          <a:p>
            <a:pPr marL="228594" indent="-228594" defTabSz="914354">
              <a:buFontTx/>
              <a:buChar char="-"/>
            </a:pPr>
            <a:r>
              <a:rPr lang="en-US" sz="1200">
                <a:solidFill>
                  <a:srgbClr val="262626"/>
                </a:solidFill>
                <a:latin typeface="Arial" panose="020B0604020202020204" pitchFamily="34" charset="0"/>
                <a:cs typeface="Arial" panose="020B0604020202020204" pitchFamily="34" charset="0"/>
              </a:rPr>
              <a:t>Health Savings Account</a:t>
            </a:r>
            <a:r>
              <a:rPr lang="en-US" sz="1200" baseline="30000">
                <a:solidFill>
                  <a:srgbClr val="262626"/>
                </a:solidFill>
                <a:latin typeface="Arial" panose="020B0604020202020204" pitchFamily="34" charset="0"/>
                <a:cs typeface="Arial" panose="020B0604020202020204" pitchFamily="34" charset="0"/>
              </a:rPr>
              <a:t>1</a:t>
            </a:r>
          </a:p>
        </p:txBody>
      </p:sp>
      <p:sp>
        <p:nvSpPr>
          <p:cNvPr id="12" name="TextBox 11">
            <a:extLst>
              <a:ext uri="{FF2B5EF4-FFF2-40B4-BE49-F238E27FC236}">
                <a16:creationId xmlns:a16="http://schemas.microsoft.com/office/drawing/2014/main" id="{FC1BEF87-43C4-38A9-0485-470B891BE81B}"/>
              </a:ext>
            </a:extLst>
          </p:cNvPr>
          <p:cNvSpPr txBox="1"/>
          <p:nvPr/>
        </p:nvSpPr>
        <p:spPr>
          <a:xfrm>
            <a:off x="368952" y="5299372"/>
            <a:ext cx="3273292" cy="830997"/>
          </a:xfrm>
          <a:prstGeom prst="rect">
            <a:avLst/>
          </a:prstGeom>
          <a:noFill/>
        </p:spPr>
        <p:txBody>
          <a:bodyPr wrap="square" rtlCol="0">
            <a:spAutoFit/>
          </a:bodyPr>
          <a:lstStyle/>
          <a:p>
            <a:pPr marL="228594" indent="-228594" defTabSz="914354">
              <a:buFontTx/>
              <a:buChar char="-"/>
            </a:pPr>
            <a:r>
              <a:rPr lang="en-US" sz="1200">
                <a:solidFill>
                  <a:srgbClr val="262626"/>
                </a:solidFill>
                <a:latin typeface="Arial"/>
              </a:rPr>
              <a:t>Diversify</a:t>
            </a:r>
          </a:p>
          <a:p>
            <a:pPr marL="228594" indent="-228594" defTabSz="914354">
              <a:buFontTx/>
              <a:buChar char="-"/>
            </a:pPr>
            <a:r>
              <a:rPr lang="en-US" sz="1200">
                <a:solidFill>
                  <a:srgbClr val="262626"/>
                </a:solidFill>
                <a:latin typeface="Arial" panose="020B0604020202020204" pitchFamily="34" charset="0"/>
                <a:cs typeface="Arial" panose="020B0604020202020204" pitchFamily="34" charset="0"/>
              </a:rPr>
              <a:t>Birthday</a:t>
            </a:r>
          </a:p>
          <a:p>
            <a:pPr marL="228594" indent="-228594" defTabSz="914354">
              <a:buFontTx/>
              <a:buChar char="-"/>
            </a:pPr>
            <a:r>
              <a:rPr lang="en-US" sz="1200">
                <a:solidFill>
                  <a:srgbClr val="262626"/>
                </a:solidFill>
                <a:latin typeface="Arial" panose="020B0604020202020204" pitchFamily="34" charset="0"/>
                <a:cs typeface="Arial" panose="020B0604020202020204" pitchFamily="34" charset="0"/>
              </a:rPr>
              <a:t>Advice</a:t>
            </a:r>
          </a:p>
          <a:p>
            <a:pPr marL="228594" indent="-228594" defTabSz="914354">
              <a:buFontTx/>
              <a:buChar char="-"/>
            </a:pPr>
            <a:r>
              <a:rPr lang="en-US" sz="1200">
                <a:solidFill>
                  <a:srgbClr val="262626"/>
                </a:solidFill>
                <a:latin typeface="Arial" panose="020B0604020202020204" pitchFamily="34" charset="0"/>
                <a:cs typeface="Arial" panose="020B0604020202020204" pitchFamily="34" charset="0"/>
              </a:rPr>
              <a:t>Max out</a:t>
            </a:r>
            <a:endParaRPr lang="en-US" sz="1200" baseline="30000">
              <a:solidFill>
                <a:srgbClr val="262626"/>
              </a:solidFill>
              <a:latin typeface="Arial" panose="020B0604020202020204" pitchFamily="34" charset="0"/>
              <a:cs typeface="Arial" panose="020B0604020202020204" pitchFamily="34" charset="0"/>
            </a:endParaRPr>
          </a:p>
        </p:txBody>
      </p:sp>
      <p:cxnSp>
        <p:nvCxnSpPr>
          <p:cNvPr id="13" name="Straight Arrow Connector 12">
            <a:extLst>
              <a:ext uri="{FF2B5EF4-FFF2-40B4-BE49-F238E27FC236}">
                <a16:creationId xmlns:a16="http://schemas.microsoft.com/office/drawing/2014/main" id="{57F9C898-6651-B89A-850B-A5E50C03F396}"/>
              </a:ext>
            </a:extLst>
          </p:cNvPr>
          <p:cNvCxnSpPr>
            <a:cxnSpLocks/>
          </p:cNvCxnSpPr>
          <p:nvPr/>
        </p:nvCxnSpPr>
        <p:spPr>
          <a:xfrm>
            <a:off x="5317992" y="5557418"/>
            <a:ext cx="3296467" cy="0"/>
          </a:xfrm>
          <a:prstGeom prst="straightConnector1">
            <a:avLst/>
          </a:prstGeom>
          <a:ln w="19050">
            <a:solidFill>
              <a:schemeClr val="tx2"/>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203DFB2-5EFE-38E3-81EC-393D1BB2E9F0}"/>
              </a:ext>
            </a:extLst>
          </p:cNvPr>
          <p:cNvSpPr txBox="1"/>
          <p:nvPr/>
        </p:nvSpPr>
        <p:spPr>
          <a:xfrm>
            <a:off x="2587039" y="2059606"/>
            <a:ext cx="2348403" cy="600164"/>
          </a:xfrm>
          <a:prstGeom prst="rect">
            <a:avLst/>
          </a:prstGeom>
          <a:noFill/>
        </p:spPr>
        <p:txBody>
          <a:bodyPr wrap="square" rtlCol="0">
            <a:spAutoFit/>
          </a:bodyPr>
          <a:lstStyle/>
          <a:p>
            <a:pPr marL="228594" indent="-228594" defTabSz="914354">
              <a:buFontTx/>
              <a:buChar char="-"/>
            </a:pPr>
            <a:r>
              <a:rPr lang="en-US" sz="1100">
                <a:solidFill>
                  <a:srgbClr val="262626"/>
                </a:solidFill>
                <a:latin typeface="Arial"/>
              </a:rPr>
              <a:t>Beneficiaries</a:t>
            </a:r>
          </a:p>
          <a:p>
            <a:pPr marL="228594" indent="-228594" defTabSz="914354">
              <a:buFontTx/>
              <a:buChar char="-"/>
            </a:pPr>
            <a:r>
              <a:rPr lang="en-US" sz="1100">
                <a:solidFill>
                  <a:srgbClr val="262626"/>
                </a:solidFill>
                <a:latin typeface="Arial" panose="020B0604020202020204" pitchFamily="34" charset="0"/>
                <a:cs typeface="Arial" panose="020B0604020202020204" pitchFamily="34" charset="0"/>
              </a:rPr>
              <a:t>Saving more</a:t>
            </a:r>
          </a:p>
          <a:p>
            <a:pPr marL="228594" indent="-228594" defTabSz="914354">
              <a:buFontTx/>
              <a:buChar char="-"/>
            </a:pPr>
            <a:r>
              <a:rPr lang="en-US" sz="1100">
                <a:solidFill>
                  <a:srgbClr val="262626"/>
                </a:solidFill>
                <a:latin typeface="Arial" panose="020B0604020202020204" pitchFamily="34" charset="0"/>
                <a:cs typeface="Arial" panose="020B0604020202020204" pitchFamily="34" charset="0"/>
              </a:rPr>
              <a:t>Preparing for taxes</a:t>
            </a:r>
          </a:p>
        </p:txBody>
      </p:sp>
      <p:sp>
        <p:nvSpPr>
          <p:cNvPr id="19" name="TextBox 18">
            <a:extLst>
              <a:ext uri="{FF2B5EF4-FFF2-40B4-BE49-F238E27FC236}">
                <a16:creationId xmlns:a16="http://schemas.microsoft.com/office/drawing/2014/main" id="{A7C9149C-19D4-A14F-0C12-23A80869B96F}"/>
              </a:ext>
            </a:extLst>
          </p:cNvPr>
          <p:cNvSpPr txBox="1"/>
          <p:nvPr/>
        </p:nvSpPr>
        <p:spPr>
          <a:xfrm>
            <a:off x="2587038" y="3326383"/>
            <a:ext cx="2348403" cy="543739"/>
          </a:xfrm>
          <a:prstGeom prst="rect">
            <a:avLst/>
          </a:prstGeom>
          <a:noFill/>
        </p:spPr>
        <p:txBody>
          <a:bodyPr wrap="square" rtlCol="0">
            <a:spAutoFit/>
          </a:bodyPr>
          <a:lstStyle/>
          <a:p>
            <a:pPr marL="228594" indent="-228594" defTabSz="914354">
              <a:buFontTx/>
              <a:buChar char="-"/>
            </a:pPr>
            <a:r>
              <a:rPr lang="en-US" sz="1100">
                <a:solidFill>
                  <a:srgbClr val="262626"/>
                </a:solidFill>
              </a:rPr>
              <a:t>Family milestones planning</a:t>
            </a:r>
          </a:p>
          <a:p>
            <a:pPr marL="228594" indent="-228594" defTabSz="914354">
              <a:buFontTx/>
              <a:buChar char="-"/>
            </a:pPr>
            <a:r>
              <a:rPr lang="en-US" sz="1100">
                <a:solidFill>
                  <a:srgbClr val="262626"/>
                </a:solidFill>
                <a:latin typeface="Arial" panose="020B0604020202020204" pitchFamily="34" charset="0"/>
                <a:cs typeface="Arial" panose="020B0604020202020204" pitchFamily="34" charset="0"/>
              </a:rPr>
              <a:t>Review protection needs</a:t>
            </a:r>
          </a:p>
          <a:p>
            <a:pPr marL="228594" indent="-228594" defTabSz="914354">
              <a:buFontTx/>
              <a:buChar char="-"/>
            </a:pPr>
            <a:endParaRPr lang="en-US" sz="1100" baseline="30000">
              <a:solidFill>
                <a:srgbClr val="262626"/>
              </a:solidFill>
              <a:latin typeface="Arial" panose="020B0604020202020204" pitchFamily="34" charset="0"/>
              <a:cs typeface="Arial" panose="020B0604020202020204" pitchFamily="34" charset="0"/>
            </a:endParaRPr>
          </a:p>
        </p:txBody>
      </p:sp>
      <p:pic>
        <p:nvPicPr>
          <p:cNvPr id="21" name="Graphic 20" descr="Checkmark with solid fill">
            <a:extLst>
              <a:ext uri="{FF2B5EF4-FFF2-40B4-BE49-F238E27FC236}">
                <a16:creationId xmlns:a16="http://schemas.microsoft.com/office/drawing/2014/main" id="{9E176546-E0FA-E962-82FE-459A8D7E62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03953" y="2291734"/>
            <a:ext cx="235193" cy="235193"/>
          </a:xfrm>
          <a:prstGeom prst="rect">
            <a:avLst/>
          </a:prstGeom>
        </p:spPr>
      </p:pic>
      <p:pic>
        <p:nvPicPr>
          <p:cNvPr id="22" name="Graphic 21" descr="Checkmark with solid fill">
            <a:extLst>
              <a:ext uri="{FF2B5EF4-FFF2-40B4-BE49-F238E27FC236}">
                <a16:creationId xmlns:a16="http://schemas.microsoft.com/office/drawing/2014/main" id="{0172C8FC-5CAD-8CB4-E157-9FB57F25ED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73543" y="2919644"/>
            <a:ext cx="235193" cy="235193"/>
          </a:xfrm>
          <a:prstGeom prst="rect">
            <a:avLst/>
          </a:prstGeom>
        </p:spPr>
      </p:pic>
      <p:pic>
        <p:nvPicPr>
          <p:cNvPr id="28" name="Graphic 27" descr="Checkmark with solid fill">
            <a:extLst>
              <a:ext uri="{FF2B5EF4-FFF2-40B4-BE49-F238E27FC236}">
                <a16:creationId xmlns:a16="http://schemas.microsoft.com/office/drawing/2014/main" id="{77CC64B7-BF8B-5E6C-804C-2C2E0645108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52804" y="3492159"/>
            <a:ext cx="235193" cy="235193"/>
          </a:xfrm>
          <a:prstGeom prst="rect">
            <a:avLst/>
          </a:prstGeom>
        </p:spPr>
      </p:pic>
      <p:sp>
        <p:nvSpPr>
          <p:cNvPr id="29" name="TextBox 28">
            <a:extLst>
              <a:ext uri="{FF2B5EF4-FFF2-40B4-BE49-F238E27FC236}">
                <a16:creationId xmlns:a16="http://schemas.microsoft.com/office/drawing/2014/main" id="{2EB8B226-30B4-5C72-D01C-D949AE407612}"/>
              </a:ext>
            </a:extLst>
          </p:cNvPr>
          <p:cNvSpPr txBox="1"/>
          <p:nvPr/>
        </p:nvSpPr>
        <p:spPr>
          <a:xfrm>
            <a:off x="2587038" y="3955112"/>
            <a:ext cx="2348403" cy="430887"/>
          </a:xfrm>
          <a:prstGeom prst="rect">
            <a:avLst/>
          </a:prstGeom>
          <a:noFill/>
        </p:spPr>
        <p:txBody>
          <a:bodyPr wrap="square" rtlCol="0">
            <a:spAutoFit/>
          </a:bodyPr>
          <a:lstStyle/>
          <a:p>
            <a:pPr marL="228594" indent="-228594" defTabSz="914354">
              <a:buFontTx/>
              <a:buChar char="-"/>
            </a:pPr>
            <a:r>
              <a:rPr lang="en-US" sz="1100">
                <a:solidFill>
                  <a:srgbClr val="262626"/>
                </a:solidFill>
                <a:latin typeface="Arial" panose="020B0604020202020204" pitchFamily="34" charset="0"/>
                <a:cs typeface="Arial" panose="020B0604020202020204" pitchFamily="34" charset="0"/>
              </a:rPr>
              <a:t>Estate planning</a:t>
            </a:r>
          </a:p>
          <a:p>
            <a:pPr marL="228594" indent="-228594" defTabSz="914354">
              <a:buFontTx/>
              <a:buChar char="-"/>
            </a:pPr>
            <a:r>
              <a:rPr lang="en-US" sz="1100">
                <a:solidFill>
                  <a:srgbClr val="262626"/>
                </a:solidFill>
                <a:latin typeface="Arial" panose="020B0604020202020204" pitchFamily="34" charset="0"/>
                <a:cs typeface="Arial" panose="020B0604020202020204" pitchFamily="34" charset="0"/>
              </a:rPr>
              <a:t>Year-end planning</a:t>
            </a:r>
            <a:endParaRPr lang="en-US" sz="1100" baseline="30000">
              <a:solidFill>
                <a:srgbClr val="262626"/>
              </a:solidFill>
              <a:latin typeface="Arial" panose="020B0604020202020204" pitchFamily="34" charset="0"/>
              <a:cs typeface="Arial" panose="020B0604020202020204" pitchFamily="34" charset="0"/>
            </a:endParaRPr>
          </a:p>
        </p:txBody>
      </p:sp>
      <p:pic>
        <p:nvPicPr>
          <p:cNvPr id="30" name="Graphic 29" descr="Checkmark with solid fill">
            <a:extLst>
              <a:ext uri="{FF2B5EF4-FFF2-40B4-BE49-F238E27FC236}">
                <a16:creationId xmlns:a16="http://schemas.microsoft.com/office/drawing/2014/main" id="{5628634A-F0FA-F373-C58C-A99A3F9319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9899" y="4086207"/>
            <a:ext cx="235193" cy="235193"/>
          </a:xfrm>
          <a:prstGeom prst="rect">
            <a:avLst/>
          </a:prstGeom>
        </p:spPr>
      </p:pic>
      <p:grpSp>
        <p:nvGrpSpPr>
          <p:cNvPr id="35" name="Group 34">
            <a:extLst>
              <a:ext uri="{FF2B5EF4-FFF2-40B4-BE49-F238E27FC236}">
                <a16:creationId xmlns:a16="http://schemas.microsoft.com/office/drawing/2014/main" id="{7E93FA3D-37C2-FF76-7829-BFF46C946841}"/>
              </a:ext>
            </a:extLst>
          </p:cNvPr>
          <p:cNvGrpSpPr/>
          <p:nvPr/>
        </p:nvGrpSpPr>
        <p:grpSpPr>
          <a:xfrm>
            <a:off x="11229662" y="5623850"/>
            <a:ext cx="822960" cy="822960"/>
            <a:chOff x="2878850" y="1982818"/>
            <a:chExt cx="602360" cy="602360"/>
          </a:xfrm>
        </p:grpSpPr>
        <p:sp>
          <p:nvSpPr>
            <p:cNvPr id="37" name="Oval 36">
              <a:extLst>
                <a:ext uri="{FF2B5EF4-FFF2-40B4-BE49-F238E27FC236}">
                  <a16:creationId xmlns:a16="http://schemas.microsoft.com/office/drawing/2014/main" id="{23A5DE4A-D3FA-82C2-0550-6E740B72486D}"/>
                </a:ext>
              </a:extLst>
            </p:cNvPr>
            <p:cNvSpPr/>
            <p:nvPr/>
          </p:nvSpPr>
          <p:spPr>
            <a:xfrm>
              <a:off x="2878850" y="1982818"/>
              <a:ext cx="602360" cy="602360"/>
            </a:xfrm>
            <a:prstGeom prst="ellipse">
              <a:avLst/>
            </a:prstGeom>
            <a:solidFill>
              <a:srgbClr val="FFFFFF"/>
            </a:solidFill>
            <a:ln w="6350" cap="flat" cmpd="sng" algn="ctr">
              <a:solidFill>
                <a:srgbClr val="FFFFFF">
                  <a:lumMod val="85000"/>
                </a:srgbClr>
              </a:solidFill>
              <a:prstDash val="solid"/>
              <a:miter lim="800000"/>
            </a:ln>
            <a:effectLst/>
          </p:spPr>
          <p:txBody>
            <a:bodyPr rtlCol="0" anchor="ctr"/>
            <a:lstStyle/>
            <a:p>
              <a:pPr algn="ctr" defTabSz="1219139">
                <a:defRPr/>
              </a:pPr>
              <a:endParaRPr lang="en-US" sz="3200" kern="0">
                <a:solidFill>
                  <a:prstClr val="white"/>
                </a:solidFill>
                <a:latin typeface="Arial" panose="020B0604020202020204"/>
              </a:endParaRPr>
            </a:p>
          </p:txBody>
        </p:sp>
        <p:pic>
          <p:nvPicPr>
            <p:cNvPr id="38" name="Picture 37" descr="C:\Users\i708656\Desktop\images_2015-art_AmericaSavesWeek-Logo-RGB-Vertical.jpg">
              <a:extLst>
                <a:ext uri="{FF2B5EF4-FFF2-40B4-BE49-F238E27FC236}">
                  <a16:creationId xmlns:a16="http://schemas.microsoft.com/office/drawing/2014/main" id="{82F7F955-DAB0-0A35-0B43-53F7E6C1D556}"/>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972530" y="2128850"/>
              <a:ext cx="424335" cy="303929"/>
            </a:xfrm>
            <a:prstGeom prst="rect">
              <a:avLst/>
            </a:prstGeom>
            <a:noFill/>
            <a:extLst>
              <a:ext uri="{909E8E84-426E-40DD-AFC4-6F175D3DCCD1}">
                <a14:hiddenFill xmlns:a14="http://schemas.microsoft.com/office/drawing/2010/main">
                  <a:solidFill>
                    <a:srgbClr val="FFFFFF"/>
                  </a:solidFill>
                </a14:hiddenFill>
              </a:ext>
            </a:extLst>
          </p:spPr>
        </p:pic>
      </p:grpSp>
      <p:pic>
        <p:nvPicPr>
          <p:cNvPr id="1026" name="Picture 2">
            <a:extLst>
              <a:ext uri="{FF2B5EF4-FFF2-40B4-BE49-F238E27FC236}">
                <a16:creationId xmlns:a16="http://schemas.microsoft.com/office/drawing/2014/main" id="{10ED0B19-9548-3BCA-87F1-E5C4A7DC6D2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21996" y="5856636"/>
            <a:ext cx="1053837" cy="395921"/>
          </a:xfrm>
          <a:prstGeom prst="rect">
            <a:avLst/>
          </a:prstGeom>
          <a:noFill/>
          <a:extLst>
            <a:ext uri="{909E8E84-426E-40DD-AFC4-6F175D3DCCD1}">
              <a14:hiddenFill xmlns:a14="http://schemas.microsoft.com/office/drawing/2010/main">
                <a:solidFill>
                  <a:srgbClr val="FFFFFF"/>
                </a:solidFill>
              </a14:hiddenFill>
            </a:ext>
          </a:extLst>
        </p:spPr>
      </p:pic>
      <p:sp>
        <p:nvSpPr>
          <p:cNvPr id="43" name="Oval 42">
            <a:extLst>
              <a:ext uri="{FF2B5EF4-FFF2-40B4-BE49-F238E27FC236}">
                <a16:creationId xmlns:a16="http://schemas.microsoft.com/office/drawing/2014/main" id="{DA1E3AF6-404F-8BE5-88C6-864B85481D59}"/>
              </a:ext>
            </a:extLst>
          </p:cNvPr>
          <p:cNvSpPr/>
          <p:nvPr/>
        </p:nvSpPr>
        <p:spPr>
          <a:xfrm>
            <a:off x="9050027" y="5574844"/>
            <a:ext cx="822960" cy="822960"/>
          </a:xfrm>
          <a:prstGeom prst="ellipse">
            <a:avLst/>
          </a:prstGeom>
          <a:solidFill>
            <a:schemeClr val="bg2"/>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54"/>
            <a:r>
              <a:rPr lang="en-US" sz="950" b="1">
                <a:solidFill>
                  <a:schemeClr val="tx2"/>
                </a:solidFill>
                <a:latin typeface="Arial"/>
              </a:rPr>
              <a:t>401(k)/</a:t>
            </a:r>
          </a:p>
          <a:p>
            <a:pPr algn="ctr" defTabSz="914354"/>
            <a:r>
              <a:rPr lang="en-US" sz="950" b="1">
                <a:solidFill>
                  <a:schemeClr val="tx2"/>
                </a:solidFill>
                <a:latin typeface="Arial"/>
              </a:rPr>
              <a:t>403(b) Day</a:t>
            </a:r>
          </a:p>
        </p:txBody>
      </p:sp>
      <p:sp>
        <p:nvSpPr>
          <p:cNvPr id="1027" name="Rectangle 1026">
            <a:extLst>
              <a:ext uri="{FF2B5EF4-FFF2-40B4-BE49-F238E27FC236}">
                <a16:creationId xmlns:a16="http://schemas.microsoft.com/office/drawing/2014/main" id="{2480BDA1-9F7D-2AE5-0064-39FC99354554}"/>
              </a:ext>
            </a:extLst>
          </p:cNvPr>
          <p:cNvSpPr/>
          <p:nvPr/>
        </p:nvSpPr>
        <p:spPr>
          <a:xfrm>
            <a:off x="9028762" y="1377670"/>
            <a:ext cx="3165719" cy="2581718"/>
          </a:xfrm>
          <a:prstGeom prst="rect">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defTabSz="914354"/>
            <a:endParaRPr lang="en-US">
              <a:solidFill>
                <a:srgbClr val="FFFFFF"/>
              </a:solidFill>
              <a:latin typeface="Arial"/>
            </a:endParaRPr>
          </a:p>
        </p:txBody>
      </p:sp>
      <p:sp>
        <p:nvSpPr>
          <p:cNvPr id="1031" name="TextBox 1030">
            <a:extLst>
              <a:ext uri="{FF2B5EF4-FFF2-40B4-BE49-F238E27FC236}">
                <a16:creationId xmlns:a16="http://schemas.microsoft.com/office/drawing/2014/main" id="{B0103781-953A-FEDA-60DE-EFBC4DFDC9AE}"/>
              </a:ext>
            </a:extLst>
          </p:cNvPr>
          <p:cNvSpPr txBox="1"/>
          <p:nvPr/>
        </p:nvSpPr>
        <p:spPr>
          <a:xfrm>
            <a:off x="9028763" y="1380880"/>
            <a:ext cx="3163237" cy="461665"/>
          </a:xfrm>
          <a:prstGeom prst="rect">
            <a:avLst/>
          </a:prstGeom>
          <a:solidFill>
            <a:schemeClr val="accent1">
              <a:lumMod val="20000"/>
              <a:lumOff val="80000"/>
            </a:schemeClr>
          </a:solidFill>
        </p:spPr>
        <p:txBody>
          <a:bodyPr wrap="square" rtlCol="0">
            <a:spAutoFit/>
          </a:bodyPr>
          <a:lstStyle/>
          <a:p>
            <a:pPr defTabSz="914354"/>
            <a:r>
              <a:rPr lang="en-US" sz="1200" b="1">
                <a:solidFill>
                  <a:srgbClr val="262626"/>
                </a:solidFill>
                <a:latin typeface="Arial"/>
              </a:rPr>
              <a:t>Always on Voya.com digital resources 24/7</a:t>
            </a:r>
          </a:p>
        </p:txBody>
      </p:sp>
      <p:sp>
        <p:nvSpPr>
          <p:cNvPr id="1034" name="TextBox 1033">
            <a:extLst>
              <a:ext uri="{FF2B5EF4-FFF2-40B4-BE49-F238E27FC236}">
                <a16:creationId xmlns:a16="http://schemas.microsoft.com/office/drawing/2014/main" id="{D6D73DD1-A1C0-2DF1-4488-FD696DBB35FC}"/>
              </a:ext>
            </a:extLst>
          </p:cNvPr>
          <p:cNvSpPr txBox="1"/>
          <p:nvPr/>
        </p:nvSpPr>
        <p:spPr>
          <a:xfrm>
            <a:off x="9033625" y="1920090"/>
            <a:ext cx="3158375" cy="1754326"/>
          </a:xfrm>
          <a:prstGeom prst="rect">
            <a:avLst/>
          </a:prstGeom>
          <a:solidFill>
            <a:schemeClr val="bg2"/>
          </a:solidFill>
        </p:spPr>
        <p:txBody>
          <a:bodyPr wrap="square" rtlCol="0">
            <a:spAutoFit/>
          </a:bodyPr>
          <a:lstStyle/>
          <a:p>
            <a:pPr marL="228594" indent="-228594" defTabSz="914354">
              <a:buFont typeface="Arial" panose="020B0604020202020204" pitchFamily="34" charset="0"/>
              <a:buChar char="•"/>
            </a:pPr>
            <a:r>
              <a:rPr lang="en-US" sz="1200">
                <a:solidFill>
                  <a:srgbClr val="262626"/>
                </a:solidFill>
                <a:latin typeface="Arial"/>
              </a:rPr>
              <a:t>Voya.com resources</a:t>
            </a:r>
          </a:p>
          <a:p>
            <a:pPr marL="487668" lvl="1" indent="-228594" defTabSz="914354">
              <a:buFont typeface="Arial" panose="020B0604020202020204" pitchFamily="34" charset="0"/>
              <a:buChar char="•"/>
            </a:pPr>
            <a:r>
              <a:rPr lang="en-US" sz="1200">
                <a:solidFill>
                  <a:srgbClr val="262626"/>
                </a:solidFill>
                <a:latin typeface="Arial"/>
              </a:rPr>
              <a:t>Education library with articles, live and on-demand learning, calculators and more</a:t>
            </a:r>
          </a:p>
          <a:p>
            <a:pPr marL="487668" lvl="1" indent="-228594" defTabSz="914354">
              <a:buFont typeface="Arial" panose="020B0604020202020204" pitchFamily="34" charset="0"/>
              <a:buChar char="•"/>
            </a:pPr>
            <a:r>
              <a:rPr lang="en-US" sz="1200">
                <a:solidFill>
                  <a:srgbClr val="262626"/>
                </a:solidFill>
                <a:latin typeface="Arial"/>
              </a:rPr>
              <a:t>Market Volatility resource center</a:t>
            </a:r>
          </a:p>
          <a:p>
            <a:pPr marL="487668" lvl="1" indent="-228594" defTabSz="914354">
              <a:buFont typeface="Arial" panose="020B0604020202020204" pitchFamily="34" charset="0"/>
              <a:buChar char="•"/>
            </a:pPr>
            <a:r>
              <a:rPr lang="en-US" sz="1200">
                <a:solidFill>
                  <a:srgbClr val="262626"/>
                </a:solidFill>
                <a:latin typeface="Arial"/>
              </a:rPr>
              <a:t>Life stage guidance </a:t>
            </a:r>
          </a:p>
          <a:p>
            <a:pPr marL="487668" lvl="1" indent="-228594" defTabSz="914354">
              <a:buFont typeface="Arial" panose="020B0604020202020204" pitchFamily="34" charset="0"/>
              <a:buChar char="•"/>
            </a:pPr>
            <a:r>
              <a:rPr lang="en-US" sz="1200">
                <a:solidFill>
                  <a:srgbClr val="262626"/>
                </a:solidFill>
                <a:latin typeface="Arial"/>
              </a:rPr>
              <a:t>IRS limits microsite</a:t>
            </a:r>
          </a:p>
          <a:p>
            <a:pPr marL="228594" indent="-228594" defTabSz="914354">
              <a:buFont typeface="Arial" panose="020B0604020202020204" pitchFamily="34" charset="0"/>
              <a:buChar char="•"/>
            </a:pPr>
            <a:r>
              <a:rPr lang="en-US" sz="1200">
                <a:solidFill>
                  <a:srgbClr val="262626"/>
                </a:solidFill>
                <a:latin typeface="Arial"/>
              </a:rPr>
              <a:t>Roth microsite</a:t>
            </a:r>
          </a:p>
          <a:p>
            <a:pPr marL="228594" indent="-228594" defTabSz="914354">
              <a:buFont typeface="Arial" panose="020B0604020202020204" pitchFamily="34" charset="0"/>
              <a:buChar char="•"/>
            </a:pPr>
            <a:r>
              <a:rPr lang="en-US" sz="1200">
                <a:solidFill>
                  <a:srgbClr val="262626"/>
                </a:solidFill>
                <a:latin typeface="Arial"/>
              </a:rPr>
              <a:t>Voya Cares</a:t>
            </a:r>
            <a:r>
              <a:rPr lang="en-US" sz="1200" baseline="30000">
                <a:solidFill>
                  <a:srgbClr val="262626"/>
                </a:solidFill>
                <a:latin typeface="Arial"/>
              </a:rPr>
              <a:t>®</a:t>
            </a:r>
            <a:r>
              <a:rPr lang="en-US" sz="1200">
                <a:solidFill>
                  <a:srgbClr val="262626"/>
                </a:solidFill>
                <a:latin typeface="Arial"/>
              </a:rPr>
              <a:t> </a:t>
            </a:r>
          </a:p>
        </p:txBody>
      </p:sp>
      <p:sp>
        <p:nvSpPr>
          <p:cNvPr id="3" name="TextBox 2">
            <a:extLst>
              <a:ext uri="{FF2B5EF4-FFF2-40B4-BE49-F238E27FC236}">
                <a16:creationId xmlns:a16="http://schemas.microsoft.com/office/drawing/2014/main" id="{AEE5894A-93B9-3AD5-8EA4-AB55FC3ABE71}"/>
              </a:ext>
            </a:extLst>
          </p:cNvPr>
          <p:cNvSpPr txBox="1"/>
          <p:nvPr/>
        </p:nvSpPr>
        <p:spPr>
          <a:xfrm>
            <a:off x="2587038" y="2680796"/>
            <a:ext cx="2348403" cy="430887"/>
          </a:xfrm>
          <a:prstGeom prst="rect">
            <a:avLst/>
          </a:prstGeom>
          <a:noFill/>
        </p:spPr>
        <p:txBody>
          <a:bodyPr wrap="square" rtlCol="0">
            <a:spAutoFit/>
          </a:bodyPr>
          <a:lstStyle/>
          <a:p>
            <a:pPr marL="228594" indent="-228594" defTabSz="914354">
              <a:buFontTx/>
              <a:buChar char="-"/>
            </a:pPr>
            <a:r>
              <a:rPr lang="en-US" sz="1100">
                <a:solidFill>
                  <a:srgbClr val="262626"/>
                </a:solidFill>
                <a:latin typeface="Arial"/>
              </a:rPr>
              <a:t>Retirement savings check-in</a:t>
            </a:r>
          </a:p>
          <a:p>
            <a:pPr marL="228594" indent="-228594" defTabSz="914354">
              <a:buFontTx/>
              <a:buChar char="-"/>
            </a:pPr>
            <a:r>
              <a:rPr lang="en-US" sz="1100">
                <a:solidFill>
                  <a:srgbClr val="262626"/>
                </a:solidFill>
                <a:latin typeface="Arial"/>
              </a:rPr>
              <a:t>Caregiving and benefits</a:t>
            </a:r>
          </a:p>
        </p:txBody>
      </p:sp>
      <p:sp>
        <p:nvSpPr>
          <p:cNvPr id="9" name="TextBox 8">
            <a:extLst>
              <a:ext uri="{FF2B5EF4-FFF2-40B4-BE49-F238E27FC236}">
                <a16:creationId xmlns:a16="http://schemas.microsoft.com/office/drawing/2014/main" id="{5FEAA222-FC5B-F880-59F3-2BC82C7103EC}"/>
              </a:ext>
            </a:extLst>
          </p:cNvPr>
          <p:cNvSpPr txBox="1"/>
          <p:nvPr/>
        </p:nvSpPr>
        <p:spPr>
          <a:xfrm>
            <a:off x="285133" y="4866418"/>
            <a:ext cx="6099048" cy="461665"/>
          </a:xfrm>
          <a:prstGeom prst="rect">
            <a:avLst/>
          </a:prstGeom>
          <a:noFill/>
        </p:spPr>
        <p:txBody>
          <a:bodyPr wrap="square">
            <a:spAutoFit/>
          </a:bodyPr>
          <a:lstStyle/>
          <a:p>
            <a:r>
              <a:rPr lang="en-US" sz="1200" b="1"/>
              <a:t>Personalized journeys</a:t>
            </a:r>
          </a:p>
          <a:p>
            <a:r>
              <a:rPr lang="en-US" sz="1200"/>
              <a:t>(emails to be sent to </a:t>
            </a:r>
            <a:r>
              <a:rPr lang="en-US" sz="1200" err="1"/>
              <a:t>eDelivery</a:t>
            </a:r>
            <a:r>
              <a:rPr lang="en-US" sz="1200"/>
              <a:t>/users *text available)</a:t>
            </a:r>
          </a:p>
        </p:txBody>
      </p:sp>
      <p:sp>
        <p:nvSpPr>
          <p:cNvPr id="14" name="TextBox 13">
            <a:extLst>
              <a:ext uri="{FF2B5EF4-FFF2-40B4-BE49-F238E27FC236}">
                <a16:creationId xmlns:a16="http://schemas.microsoft.com/office/drawing/2014/main" id="{B5C32997-8677-67B1-A098-F55BEFD618FD}"/>
              </a:ext>
            </a:extLst>
          </p:cNvPr>
          <p:cNvSpPr txBox="1"/>
          <p:nvPr/>
        </p:nvSpPr>
        <p:spPr>
          <a:xfrm>
            <a:off x="9033625" y="4295957"/>
            <a:ext cx="3165719" cy="1200329"/>
          </a:xfrm>
          <a:prstGeom prst="rect">
            <a:avLst/>
          </a:prstGeom>
          <a:solidFill>
            <a:schemeClr val="bg1"/>
          </a:solidFill>
          <a:ln>
            <a:noFill/>
          </a:ln>
        </p:spPr>
        <p:txBody>
          <a:bodyPr wrap="square">
            <a:spAutoFit/>
          </a:bodyPr>
          <a:lstStyle/>
          <a:p>
            <a:pPr marL="228594" indent="-228594" defTabSz="914354">
              <a:buFont typeface="Arial" panose="020B0604020202020204" pitchFamily="34" charset="0"/>
              <a:buChar char="•"/>
            </a:pPr>
            <a:r>
              <a:rPr lang="en-US" sz="1200">
                <a:solidFill>
                  <a:srgbClr val="262626"/>
                </a:solidFill>
                <a:latin typeface="Arial"/>
              </a:rPr>
              <a:t>Participant web experience</a:t>
            </a:r>
          </a:p>
          <a:p>
            <a:pPr marL="228594" indent="-228594" defTabSz="914354">
              <a:buFont typeface="Arial" panose="020B0604020202020204" pitchFamily="34" charset="0"/>
              <a:buChar char="•"/>
            </a:pPr>
            <a:r>
              <a:rPr lang="en-US" sz="1200" err="1">
                <a:solidFill>
                  <a:srgbClr val="262626"/>
                </a:solidFill>
                <a:latin typeface="Arial"/>
              </a:rPr>
              <a:t>myOrangeMoney</a:t>
            </a:r>
            <a:r>
              <a:rPr lang="en-US" sz="1200" baseline="30000">
                <a:solidFill>
                  <a:srgbClr val="262626"/>
                </a:solidFill>
                <a:latin typeface="Arial"/>
              </a:rPr>
              <a:t>®</a:t>
            </a:r>
            <a:r>
              <a:rPr lang="en-US" sz="1200">
                <a:solidFill>
                  <a:srgbClr val="262626"/>
                </a:solidFill>
                <a:latin typeface="Arial"/>
              </a:rPr>
              <a:t> experience</a:t>
            </a:r>
          </a:p>
          <a:p>
            <a:pPr marL="228594" indent="-228594" defTabSz="914354">
              <a:buFont typeface="Arial" panose="020B0604020202020204" pitchFamily="34" charset="0"/>
              <a:buChar char="•"/>
            </a:pPr>
            <a:r>
              <a:rPr lang="en-US" sz="1200">
                <a:solidFill>
                  <a:srgbClr val="262626"/>
                </a:solidFill>
                <a:latin typeface="Arial"/>
              </a:rPr>
              <a:t>Financial Wellness Experience</a:t>
            </a:r>
          </a:p>
          <a:p>
            <a:pPr marL="228594" indent="-228594" defTabSz="914354">
              <a:buFont typeface="Arial" panose="020B0604020202020204" pitchFamily="34" charset="0"/>
              <a:buChar char="•"/>
            </a:pPr>
            <a:r>
              <a:rPr lang="en-US" sz="1200">
                <a:solidFill>
                  <a:srgbClr val="262626"/>
                </a:solidFill>
                <a:latin typeface="Arial"/>
              </a:rPr>
              <a:t>Voya mobile app</a:t>
            </a:r>
          </a:p>
          <a:p>
            <a:pPr marL="228594" indent="-228594" defTabSz="914354">
              <a:buFont typeface="Arial" panose="020B0604020202020204" pitchFamily="34" charset="0"/>
              <a:buChar char="•"/>
            </a:pPr>
            <a:r>
              <a:rPr lang="en-US" sz="1200">
                <a:solidFill>
                  <a:srgbClr val="262626"/>
                </a:solidFill>
                <a:latin typeface="Arial"/>
              </a:rPr>
              <a:t>Account aggregation</a:t>
            </a:r>
          </a:p>
          <a:p>
            <a:pPr marL="228594" indent="-228594" defTabSz="914354">
              <a:buFont typeface="Arial" panose="020B0604020202020204" pitchFamily="34" charset="0"/>
              <a:buChar char="•"/>
            </a:pPr>
            <a:r>
              <a:rPr lang="en-US" sz="1200">
                <a:solidFill>
                  <a:srgbClr val="262626"/>
                </a:solidFill>
                <a:latin typeface="Arial"/>
              </a:rPr>
              <a:t>Budgeting tool</a:t>
            </a:r>
          </a:p>
        </p:txBody>
      </p:sp>
      <p:sp>
        <p:nvSpPr>
          <p:cNvPr id="15" name="TextBox 14">
            <a:extLst>
              <a:ext uri="{FF2B5EF4-FFF2-40B4-BE49-F238E27FC236}">
                <a16:creationId xmlns:a16="http://schemas.microsoft.com/office/drawing/2014/main" id="{FE2EC4A5-339F-6B47-8B1A-FDC744104225}"/>
              </a:ext>
            </a:extLst>
          </p:cNvPr>
          <p:cNvSpPr txBox="1"/>
          <p:nvPr/>
        </p:nvSpPr>
        <p:spPr>
          <a:xfrm>
            <a:off x="9033625" y="3751115"/>
            <a:ext cx="3165719" cy="461665"/>
          </a:xfrm>
          <a:prstGeom prst="rect">
            <a:avLst/>
          </a:prstGeom>
          <a:solidFill>
            <a:schemeClr val="accent1">
              <a:lumMod val="20000"/>
              <a:lumOff val="80000"/>
            </a:schemeClr>
          </a:solidFill>
        </p:spPr>
        <p:txBody>
          <a:bodyPr wrap="square" rtlCol="0">
            <a:spAutoFit/>
          </a:bodyPr>
          <a:lstStyle/>
          <a:p>
            <a:pPr defTabSz="914354"/>
            <a:r>
              <a:rPr lang="en-US" sz="1200" b="1">
                <a:solidFill>
                  <a:srgbClr val="262626"/>
                </a:solidFill>
                <a:latin typeface="Arial"/>
              </a:rPr>
              <a:t>Always on participant website digital resources 24/7</a:t>
            </a:r>
          </a:p>
        </p:txBody>
      </p:sp>
    </p:spTree>
    <p:extLst>
      <p:ext uri="{BB962C8B-B14F-4D97-AF65-F5344CB8AC3E}">
        <p14:creationId xmlns:p14="http://schemas.microsoft.com/office/powerpoint/2010/main" val="3269502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6AC19-5389-EAED-C85E-FE517A071149}"/>
              </a:ext>
            </a:extLst>
          </p:cNvPr>
          <p:cNvSpPr>
            <a:spLocks noGrp="1"/>
          </p:cNvSpPr>
          <p:nvPr>
            <p:ph type="title"/>
          </p:nvPr>
        </p:nvSpPr>
        <p:spPr/>
        <p:txBody>
          <a:bodyPr/>
          <a:lstStyle/>
          <a:p>
            <a:r>
              <a:rPr lang="en-US"/>
              <a:t>Holistic educational experience</a:t>
            </a:r>
          </a:p>
        </p:txBody>
      </p:sp>
      <p:sp>
        <p:nvSpPr>
          <p:cNvPr id="4" name="Text Placeholder 3">
            <a:extLst>
              <a:ext uri="{FF2B5EF4-FFF2-40B4-BE49-F238E27FC236}">
                <a16:creationId xmlns:a16="http://schemas.microsoft.com/office/drawing/2014/main" id="{6B1765E0-0135-BD3A-CFF3-9BD1E2633631}"/>
              </a:ext>
            </a:extLst>
          </p:cNvPr>
          <p:cNvSpPr>
            <a:spLocks noGrp="1"/>
          </p:cNvSpPr>
          <p:nvPr>
            <p:ph type="body" sz="quarter" idx="12"/>
          </p:nvPr>
        </p:nvSpPr>
        <p:spPr/>
        <p:txBody>
          <a:bodyPr/>
          <a:lstStyle/>
          <a:p>
            <a:endParaRPr lang="en-US"/>
          </a:p>
        </p:txBody>
      </p:sp>
      <p:graphicFrame>
        <p:nvGraphicFramePr>
          <p:cNvPr id="6" name="Diagram 5">
            <a:extLst>
              <a:ext uri="{FF2B5EF4-FFF2-40B4-BE49-F238E27FC236}">
                <a16:creationId xmlns:a16="http://schemas.microsoft.com/office/drawing/2014/main" id="{0C77E6AA-8844-766B-1BDB-1F5196B67F96}"/>
              </a:ext>
            </a:extLst>
          </p:cNvPr>
          <p:cNvGraphicFramePr/>
          <p:nvPr>
            <p:extLst>
              <p:ext uri="{D42A27DB-BD31-4B8C-83A1-F6EECF244321}">
                <p14:modId xmlns:p14="http://schemas.microsoft.com/office/powerpoint/2010/main" val="2473423451"/>
              </p:ext>
            </p:extLst>
          </p:nvPr>
        </p:nvGraphicFramePr>
        <p:xfrm>
          <a:off x="5519479" y="1731784"/>
          <a:ext cx="6559107" cy="43839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A6DF2C5D-4D1B-A2B5-D5D2-3B6615154DDA}"/>
              </a:ext>
            </a:extLst>
          </p:cNvPr>
          <p:cNvSpPr txBox="1"/>
          <p:nvPr/>
        </p:nvSpPr>
        <p:spPr>
          <a:xfrm>
            <a:off x="332399" y="1731783"/>
            <a:ext cx="5361029" cy="3139321"/>
          </a:xfrm>
          <a:prstGeom prst="rect">
            <a:avLst/>
          </a:prstGeom>
          <a:noFill/>
        </p:spPr>
        <p:txBody>
          <a:bodyPr wrap="square" rtlCol="0">
            <a:spAutoFit/>
          </a:bodyPr>
          <a:lstStyle/>
          <a:p>
            <a:pPr defTabSz="914354"/>
            <a:r>
              <a:rPr lang="en-US">
                <a:solidFill>
                  <a:srgbClr val="262626"/>
                </a:solidFill>
                <a:latin typeface="Arial"/>
              </a:rPr>
              <a:t>A unified education experience, centered on the Financial Wellness Calendar:</a:t>
            </a:r>
          </a:p>
          <a:p>
            <a:pPr defTabSz="914354"/>
            <a:endParaRPr lang="en-US">
              <a:solidFill>
                <a:srgbClr val="262626"/>
              </a:solidFill>
              <a:latin typeface="Arial"/>
            </a:endParaRPr>
          </a:p>
          <a:p>
            <a:pPr marL="380990" indent="-380990" defTabSz="914354">
              <a:buFont typeface="Arial" panose="020B0604020202020204" pitchFamily="34" charset="0"/>
              <a:buChar char="•"/>
            </a:pPr>
            <a:r>
              <a:rPr lang="en-US" b="1">
                <a:solidFill>
                  <a:srgbClr val="262626"/>
                </a:solidFill>
                <a:latin typeface="Arial"/>
              </a:rPr>
              <a:t>Aligned topics across channels:</a:t>
            </a:r>
            <a:r>
              <a:rPr lang="en-US">
                <a:solidFill>
                  <a:srgbClr val="262626"/>
                </a:solidFill>
                <a:latin typeface="Arial"/>
              </a:rPr>
              <a:t> email, live webinars, and education library</a:t>
            </a:r>
          </a:p>
          <a:p>
            <a:pPr marL="380990" indent="-380990" defTabSz="914354">
              <a:buFont typeface="Arial" panose="020B0604020202020204" pitchFamily="34" charset="0"/>
              <a:buChar char="•"/>
            </a:pPr>
            <a:r>
              <a:rPr lang="en-US" b="1">
                <a:solidFill>
                  <a:srgbClr val="262626"/>
                </a:solidFill>
                <a:latin typeface="Arial"/>
              </a:rPr>
              <a:t>Personalized touchpoints:</a:t>
            </a:r>
            <a:r>
              <a:rPr lang="en-US">
                <a:solidFill>
                  <a:srgbClr val="262626"/>
                </a:solidFill>
                <a:latin typeface="Arial"/>
              </a:rPr>
              <a:t> timely content that meets participants where they are</a:t>
            </a:r>
          </a:p>
          <a:p>
            <a:pPr marL="380990" indent="-380990" defTabSz="914354">
              <a:buFont typeface="Arial" panose="020B0604020202020204" pitchFamily="34" charset="0"/>
              <a:buChar char="•"/>
            </a:pPr>
            <a:r>
              <a:rPr lang="en-US" b="1">
                <a:solidFill>
                  <a:srgbClr val="262626"/>
                </a:solidFill>
                <a:latin typeface="Arial"/>
              </a:rPr>
              <a:t>Consistent experience:</a:t>
            </a:r>
            <a:r>
              <a:rPr lang="en-US">
                <a:solidFill>
                  <a:srgbClr val="262626"/>
                </a:solidFill>
                <a:latin typeface="Arial"/>
              </a:rPr>
              <a:t> one message and theme across many channels, aiming to drive clarity and confidence</a:t>
            </a:r>
          </a:p>
          <a:p>
            <a:pPr defTabSz="914354"/>
            <a:endParaRPr lang="en-US">
              <a:solidFill>
                <a:srgbClr val="262626"/>
              </a:solidFill>
              <a:latin typeface="Arial"/>
            </a:endParaRPr>
          </a:p>
        </p:txBody>
      </p:sp>
    </p:spTree>
    <p:extLst>
      <p:ext uri="{BB962C8B-B14F-4D97-AF65-F5344CB8AC3E}">
        <p14:creationId xmlns:p14="http://schemas.microsoft.com/office/powerpoint/2010/main" val="3506536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0C7E6-EFAF-E1F7-56C8-F87ED2DE0294}"/>
              </a:ext>
            </a:extLst>
          </p:cNvPr>
          <p:cNvSpPr>
            <a:spLocks noGrp="1"/>
          </p:cNvSpPr>
          <p:nvPr>
            <p:ph type="title"/>
          </p:nvPr>
        </p:nvSpPr>
        <p:spPr/>
        <p:txBody>
          <a:bodyPr/>
          <a:lstStyle/>
          <a:p>
            <a:r>
              <a:rPr lang="en-US"/>
              <a:t>2026 Financial Wellness Calendar</a:t>
            </a:r>
          </a:p>
        </p:txBody>
      </p:sp>
      <p:sp>
        <p:nvSpPr>
          <p:cNvPr id="4" name="Text Placeholder 3">
            <a:extLst>
              <a:ext uri="{FF2B5EF4-FFF2-40B4-BE49-F238E27FC236}">
                <a16:creationId xmlns:a16="http://schemas.microsoft.com/office/drawing/2014/main" id="{D5D11D1B-9EB2-595A-D5C5-C25512F94254}"/>
              </a:ext>
            </a:extLst>
          </p:cNvPr>
          <p:cNvSpPr>
            <a:spLocks noGrp="1"/>
          </p:cNvSpPr>
          <p:nvPr>
            <p:ph type="body" sz="quarter" idx="12"/>
          </p:nvPr>
        </p:nvSpPr>
        <p:spPr/>
        <p:txBody>
          <a:bodyPr/>
          <a:lstStyle/>
          <a:p>
            <a:endParaRPr lang="en-US"/>
          </a:p>
        </p:txBody>
      </p:sp>
      <p:sp>
        <p:nvSpPr>
          <p:cNvPr id="6" name="TextBox 5">
            <a:extLst>
              <a:ext uri="{FF2B5EF4-FFF2-40B4-BE49-F238E27FC236}">
                <a16:creationId xmlns:a16="http://schemas.microsoft.com/office/drawing/2014/main" id="{89CC03F3-C768-3119-BB1D-A66E190434B7}"/>
              </a:ext>
            </a:extLst>
          </p:cNvPr>
          <p:cNvSpPr txBox="1"/>
          <p:nvPr/>
        </p:nvSpPr>
        <p:spPr>
          <a:xfrm>
            <a:off x="393392" y="1845046"/>
            <a:ext cx="7303243" cy="1815882"/>
          </a:xfrm>
          <a:prstGeom prst="rect">
            <a:avLst/>
          </a:prstGeom>
          <a:noFill/>
        </p:spPr>
        <p:txBody>
          <a:bodyPr wrap="square" rtlCol="0">
            <a:spAutoFit/>
          </a:bodyPr>
          <a:lstStyle/>
          <a:p>
            <a:pPr defTabSz="914354">
              <a:spcBef>
                <a:spcPts val="800"/>
              </a:spcBef>
              <a:spcAft>
                <a:spcPts val="400"/>
              </a:spcAft>
            </a:pPr>
            <a:r>
              <a:rPr lang="en-US" sz="1600">
                <a:solidFill>
                  <a:srgbClr val="424242"/>
                </a:solidFill>
                <a:latin typeface="Segoe Sans"/>
              </a:rPr>
              <a:t>The 2026 Financial Wellness Calendar is a practical, month-by-month roadmap designed to help individuals stay organized and proactive about their financial wellness. Each month features timely reminders, actionable tips, and educational resources covering topics like budgeting, retirement planning, employee benefits, and key deadlines. Encourage employees to follow the monthly prompts and use the calendar as a resource to help build financial confidence all year long. </a:t>
            </a:r>
          </a:p>
        </p:txBody>
      </p:sp>
      <p:pic>
        <p:nvPicPr>
          <p:cNvPr id="11" name="Picture 10">
            <a:extLst>
              <a:ext uri="{FF2B5EF4-FFF2-40B4-BE49-F238E27FC236}">
                <a16:creationId xmlns:a16="http://schemas.microsoft.com/office/drawing/2014/main" id="{1DFC648B-1DA3-B949-9974-BAE75046B29B}"/>
              </a:ext>
            </a:extLst>
          </p:cNvPr>
          <p:cNvPicPr>
            <a:picLocks noChangeAspect="1"/>
          </p:cNvPicPr>
          <p:nvPr/>
        </p:nvPicPr>
        <p:blipFill>
          <a:blip r:embed="rId3"/>
          <a:stretch>
            <a:fillRect/>
          </a:stretch>
        </p:blipFill>
        <p:spPr>
          <a:xfrm>
            <a:off x="8365454" y="1375376"/>
            <a:ext cx="3226952" cy="4207545"/>
          </a:xfrm>
          <a:prstGeom prst="rect">
            <a:avLst/>
          </a:prstGeom>
          <a:effectLst>
            <a:outerShdw blurRad="50800" dist="38100" dir="5400000" algn="t" rotWithShape="0">
              <a:prstClr val="black">
                <a:alpha val="40000"/>
              </a:prstClr>
            </a:outerShdw>
          </a:effectLst>
        </p:spPr>
      </p:pic>
      <p:sp>
        <p:nvSpPr>
          <p:cNvPr id="10" name="Flowchart: Alternate Process 144">
            <a:extLst>
              <a:ext uri="{FF2B5EF4-FFF2-40B4-BE49-F238E27FC236}">
                <a16:creationId xmlns:a16="http://schemas.microsoft.com/office/drawing/2014/main" id="{B9B5449A-23AD-F2C2-2A48-7C8482EA937C}"/>
              </a:ext>
            </a:extLst>
          </p:cNvPr>
          <p:cNvSpPr/>
          <p:nvPr/>
        </p:nvSpPr>
        <p:spPr>
          <a:xfrm>
            <a:off x="701775" y="4476373"/>
            <a:ext cx="6127215" cy="981539"/>
          </a:xfrm>
          <a:prstGeom prst="flowChartAlternateProcess">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A036153-06CF-F5A3-D97E-F6507313E3D0}"/>
              </a:ext>
            </a:extLst>
          </p:cNvPr>
          <p:cNvSpPr txBox="1"/>
          <p:nvPr/>
        </p:nvSpPr>
        <p:spPr>
          <a:xfrm>
            <a:off x="1708250" y="4674754"/>
            <a:ext cx="4750366" cy="584776"/>
          </a:xfrm>
          <a:prstGeom prst="rect">
            <a:avLst/>
          </a:prstGeom>
          <a:noFill/>
        </p:spPr>
        <p:txBody>
          <a:bodyPr wrap="square" rtlCol="0">
            <a:spAutoFit/>
          </a:bodyPr>
          <a:lstStyle/>
          <a:p>
            <a:r>
              <a:rPr lang="en-US" sz="1600">
                <a:solidFill>
                  <a:schemeClr val="tx2"/>
                </a:solidFill>
              </a:rPr>
              <a:t>Scan QR code to visit Voya.com to print or download the calendar.</a:t>
            </a:r>
          </a:p>
        </p:txBody>
      </p:sp>
      <p:sp>
        <p:nvSpPr>
          <p:cNvPr id="13" name="Rectangle: Rounded Corners 147">
            <a:extLst>
              <a:ext uri="{FF2B5EF4-FFF2-40B4-BE49-F238E27FC236}">
                <a16:creationId xmlns:a16="http://schemas.microsoft.com/office/drawing/2014/main" id="{CFC5E8C9-C757-0B80-6541-46879900C8D6}"/>
              </a:ext>
            </a:extLst>
          </p:cNvPr>
          <p:cNvSpPr/>
          <p:nvPr/>
        </p:nvSpPr>
        <p:spPr>
          <a:xfrm>
            <a:off x="6721604" y="4566018"/>
            <a:ext cx="214772" cy="802249"/>
          </a:xfrm>
          <a:prstGeom prst="roundRect">
            <a:avLst>
              <a:gd name="adj" fmla="val 5000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8C7E1EA7-76CB-A122-4B8A-DA0B34940BB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93392" y="4292144"/>
            <a:ext cx="1349996" cy="1349996"/>
          </a:xfrm>
          <a:prstGeom prst="rect">
            <a:avLst/>
          </a:prstGeom>
        </p:spPr>
      </p:pic>
    </p:spTree>
    <p:extLst>
      <p:ext uri="{BB962C8B-B14F-4D97-AF65-F5344CB8AC3E}">
        <p14:creationId xmlns:p14="http://schemas.microsoft.com/office/powerpoint/2010/main" val="3669014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E97D9-6063-FC54-E14D-8B1315A91F0F}"/>
              </a:ext>
            </a:extLst>
          </p:cNvPr>
          <p:cNvSpPr>
            <a:spLocks noGrp="1"/>
          </p:cNvSpPr>
          <p:nvPr>
            <p:ph type="title"/>
          </p:nvPr>
        </p:nvSpPr>
        <p:spPr/>
        <p:txBody>
          <a:bodyPr/>
          <a:lstStyle/>
          <a:p>
            <a:r>
              <a:rPr lang="en-US"/>
              <a:t>2026 Financial Wellness education topics</a:t>
            </a:r>
          </a:p>
        </p:txBody>
      </p:sp>
      <p:sp>
        <p:nvSpPr>
          <p:cNvPr id="4" name="Text Placeholder 3">
            <a:extLst>
              <a:ext uri="{FF2B5EF4-FFF2-40B4-BE49-F238E27FC236}">
                <a16:creationId xmlns:a16="http://schemas.microsoft.com/office/drawing/2014/main" id="{32FA9F75-6384-06F2-4827-A7F7028EC71C}"/>
              </a:ext>
            </a:extLst>
          </p:cNvPr>
          <p:cNvSpPr>
            <a:spLocks noGrp="1"/>
          </p:cNvSpPr>
          <p:nvPr>
            <p:ph type="body" sz="quarter" idx="12"/>
          </p:nvPr>
        </p:nvSpPr>
        <p:spPr/>
        <p:txBody>
          <a:bodyPr/>
          <a:lstStyle/>
          <a:p>
            <a:endParaRPr lang="en-US"/>
          </a:p>
        </p:txBody>
      </p:sp>
      <p:sp>
        <p:nvSpPr>
          <p:cNvPr id="5" name="Rectangle 4">
            <a:extLst>
              <a:ext uri="{FF2B5EF4-FFF2-40B4-BE49-F238E27FC236}">
                <a16:creationId xmlns:a16="http://schemas.microsoft.com/office/drawing/2014/main" id="{8A3DAE02-37A4-0C31-1CDC-746FC132FC6A}"/>
              </a:ext>
            </a:extLst>
          </p:cNvPr>
          <p:cNvSpPr/>
          <p:nvPr/>
        </p:nvSpPr>
        <p:spPr>
          <a:xfrm>
            <a:off x="135036" y="1768642"/>
            <a:ext cx="2925147" cy="3489158"/>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607C560-48FD-0855-FA6A-5FF35B5C1BB4}"/>
              </a:ext>
            </a:extLst>
          </p:cNvPr>
          <p:cNvSpPr/>
          <p:nvPr/>
        </p:nvSpPr>
        <p:spPr>
          <a:xfrm>
            <a:off x="3136383" y="1768642"/>
            <a:ext cx="2925147" cy="3489158"/>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3DEEFE3-725B-2BE0-728C-581AE1782AE9}"/>
              </a:ext>
            </a:extLst>
          </p:cNvPr>
          <p:cNvSpPr/>
          <p:nvPr/>
        </p:nvSpPr>
        <p:spPr>
          <a:xfrm>
            <a:off x="6137730" y="1768642"/>
            <a:ext cx="2925147" cy="3489158"/>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6B00F09-4B03-3BC5-3CBE-5DD436E5A17D}"/>
              </a:ext>
            </a:extLst>
          </p:cNvPr>
          <p:cNvSpPr/>
          <p:nvPr/>
        </p:nvSpPr>
        <p:spPr>
          <a:xfrm>
            <a:off x="9139077" y="1768642"/>
            <a:ext cx="2925147" cy="3489158"/>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4974D62-43B6-D2AF-2B7C-E6D83FBCC3D7}"/>
              </a:ext>
            </a:extLst>
          </p:cNvPr>
          <p:cNvSpPr/>
          <p:nvPr/>
        </p:nvSpPr>
        <p:spPr>
          <a:xfrm>
            <a:off x="135036" y="1768642"/>
            <a:ext cx="2925147" cy="62684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t>Q1</a:t>
            </a:r>
          </a:p>
          <a:p>
            <a:pPr algn="ctr"/>
            <a:r>
              <a:rPr lang="en-US" sz="2000" b="1"/>
              <a:t>Start strong</a:t>
            </a:r>
          </a:p>
        </p:txBody>
      </p:sp>
      <p:sp>
        <p:nvSpPr>
          <p:cNvPr id="12" name="Rectangle 11">
            <a:extLst>
              <a:ext uri="{FF2B5EF4-FFF2-40B4-BE49-F238E27FC236}">
                <a16:creationId xmlns:a16="http://schemas.microsoft.com/office/drawing/2014/main" id="{ABAE8CE2-0E22-4A5D-6A7B-90D2ACF7D4B5}"/>
              </a:ext>
            </a:extLst>
          </p:cNvPr>
          <p:cNvSpPr/>
          <p:nvPr/>
        </p:nvSpPr>
        <p:spPr>
          <a:xfrm>
            <a:off x="3136384" y="1768642"/>
            <a:ext cx="2917888" cy="62684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Q2</a:t>
            </a:r>
          </a:p>
          <a:p>
            <a:pPr algn="ctr"/>
            <a:r>
              <a:rPr lang="en-US" b="1"/>
              <a:t>Build momentum</a:t>
            </a:r>
          </a:p>
        </p:txBody>
      </p:sp>
      <p:sp>
        <p:nvSpPr>
          <p:cNvPr id="13" name="Rectangle 12">
            <a:extLst>
              <a:ext uri="{FF2B5EF4-FFF2-40B4-BE49-F238E27FC236}">
                <a16:creationId xmlns:a16="http://schemas.microsoft.com/office/drawing/2014/main" id="{5B6323B9-FFB2-D53B-A9A9-2780D6B01B5E}"/>
              </a:ext>
            </a:extLst>
          </p:cNvPr>
          <p:cNvSpPr/>
          <p:nvPr/>
        </p:nvSpPr>
        <p:spPr>
          <a:xfrm>
            <a:off x="6148536" y="1768641"/>
            <a:ext cx="2914342" cy="62684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Q3</a:t>
            </a:r>
          </a:p>
          <a:p>
            <a:pPr algn="ctr"/>
            <a:r>
              <a:rPr lang="en-US" b="1"/>
              <a:t>Mid-year check-in</a:t>
            </a:r>
          </a:p>
        </p:txBody>
      </p:sp>
      <p:sp>
        <p:nvSpPr>
          <p:cNvPr id="14" name="Rectangle 13">
            <a:extLst>
              <a:ext uri="{FF2B5EF4-FFF2-40B4-BE49-F238E27FC236}">
                <a16:creationId xmlns:a16="http://schemas.microsoft.com/office/drawing/2014/main" id="{759B5A0A-A22E-CA5D-B3E7-160E854B0601}"/>
              </a:ext>
            </a:extLst>
          </p:cNvPr>
          <p:cNvSpPr/>
          <p:nvPr/>
        </p:nvSpPr>
        <p:spPr>
          <a:xfrm>
            <a:off x="9160687" y="1786742"/>
            <a:ext cx="2896277" cy="62684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Q4</a:t>
            </a:r>
          </a:p>
          <a:p>
            <a:pPr algn="ctr"/>
            <a:r>
              <a:rPr lang="en-US" b="1"/>
              <a:t>Prepare for the future</a:t>
            </a:r>
          </a:p>
        </p:txBody>
      </p:sp>
      <p:sp>
        <p:nvSpPr>
          <p:cNvPr id="16" name="TextBox 15">
            <a:extLst>
              <a:ext uri="{FF2B5EF4-FFF2-40B4-BE49-F238E27FC236}">
                <a16:creationId xmlns:a16="http://schemas.microsoft.com/office/drawing/2014/main" id="{A34B5A3D-5935-F9E4-8770-3A57F3A4ACE6}"/>
              </a:ext>
            </a:extLst>
          </p:cNvPr>
          <p:cNvSpPr txBox="1"/>
          <p:nvPr/>
        </p:nvSpPr>
        <p:spPr>
          <a:xfrm>
            <a:off x="256200" y="2535808"/>
            <a:ext cx="2591275" cy="1889428"/>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en-US" sz="1200">
                <a:solidFill>
                  <a:schemeClr val="tx2"/>
                </a:solidFill>
              </a:rPr>
              <a:t>Assess financial wellness</a:t>
            </a:r>
          </a:p>
          <a:p>
            <a:pPr marL="171450" indent="-171450">
              <a:lnSpc>
                <a:spcPct val="150000"/>
              </a:lnSpc>
              <a:buFont typeface="Arial" panose="020B0604020202020204" pitchFamily="34" charset="0"/>
              <a:buChar char="•"/>
            </a:pPr>
            <a:r>
              <a:rPr lang="en-US" sz="1200">
                <a:solidFill>
                  <a:schemeClr val="tx2"/>
                </a:solidFill>
              </a:rPr>
              <a:t>Set financial goals</a:t>
            </a:r>
          </a:p>
          <a:p>
            <a:pPr marL="171450" indent="-171450">
              <a:lnSpc>
                <a:spcPct val="150000"/>
              </a:lnSpc>
              <a:buFont typeface="Arial" panose="020B0604020202020204" pitchFamily="34" charset="0"/>
              <a:buChar char="•"/>
            </a:pPr>
            <a:r>
              <a:rPr lang="en-US" sz="1200">
                <a:solidFill>
                  <a:schemeClr val="tx2"/>
                </a:solidFill>
              </a:rPr>
              <a:t>Prepare for tax season</a:t>
            </a:r>
          </a:p>
          <a:p>
            <a:pPr marL="171450" indent="-171450">
              <a:spcBef>
                <a:spcPts val="600"/>
              </a:spcBef>
              <a:buFont typeface="Arial" panose="020B0604020202020204" pitchFamily="34" charset="0"/>
              <a:buChar char="•"/>
            </a:pPr>
            <a:r>
              <a:rPr lang="en-US" sz="1200">
                <a:solidFill>
                  <a:schemeClr val="tx2"/>
                </a:solidFill>
              </a:rPr>
              <a:t>Working with a financial professional</a:t>
            </a:r>
          </a:p>
          <a:p>
            <a:pPr marL="171450" indent="-171450">
              <a:lnSpc>
                <a:spcPct val="150000"/>
              </a:lnSpc>
              <a:buFont typeface="Arial" panose="020B0604020202020204" pitchFamily="34" charset="0"/>
              <a:buChar char="•"/>
            </a:pPr>
            <a:r>
              <a:rPr lang="en-US" sz="1200">
                <a:solidFill>
                  <a:schemeClr val="tx2"/>
                </a:solidFill>
              </a:rPr>
              <a:t>Create or review budgets</a:t>
            </a:r>
          </a:p>
          <a:p>
            <a:pPr marL="171450" indent="-171450">
              <a:lnSpc>
                <a:spcPct val="150000"/>
              </a:lnSpc>
              <a:buFont typeface="Arial" panose="020B0604020202020204" pitchFamily="34" charset="0"/>
              <a:buChar char="•"/>
            </a:pPr>
            <a:r>
              <a:rPr lang="en-US" sz="1200">
                <a:solidFill>
                  <a:schemeClr val="tx2"/>
                </a:solidFill>
              </a:rPr>
              <a:t>Review and update beneficiaries</a:t>
            </a:r>
          </a:p>
        </p:txBody>
      </p:sp>
      <p:sp>
        <p:nvSpPr>
          <p:cNvPr id="17" name="TextBox 16">
            <a:extLst>
              <a:ext uri="{FF2B5EF4-FFF2-40B4-BE49-F238E27FC236}">
                <a16:creationId xmlns:a16="http://schemas.microsoft.com/office/drawing/2014/main" id="{25C01EF4-3ECE-CAAD-2EF0-C7C60FB7005C}"/>
              </a:ext>
            </a:extLst>
          </p:cNvPr>
          <p:cNvSpPr txBox="1"/>
          <p:nvPr/>
        </p:nvSpPr>
        <p:spPr>
          <a:xfrm>
            <a:off x="3333747" y="2535808"/>
            <a:ext cx="2591275" cy="1720151"/>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en-US" sz="1200">
                <a:solidFill>
                  <a:schemeClr val="tx2"/>
                </a:solidFill>
              </a:rPr>
              <a:t>America Saves Week</a:t>
            </a:r>
          </a:p>
          <a:p>
            <a:pPr marL="171450" indent="-171450">
              <a:lnSpc>
                <a:spcPct val="150000"/>
              </a:lnSpc>
              <a:buFont typeface="Arial" panose="020B0604020202020204" pitchFamily="34" charset="0"/>
              <a:buChar char="•"/>
            </a:pPr>
            <a:r>
              <a:rPr lang="en-US" sz="1200">
                <a:solidFill>
                  <a:schemeClr val="tx2"/>
                </a:solidFill>
              </a:rPr>
              <a:t>Financial Literacy Month</a:t>
            </a:r>
          </a:p>
          <a:p>
            <a:pPr marL="171450" indent="-171450">
              <a:lnSpc>
                <a:spcPct val="150000"/>
              </a:lnSpc>
              <a:buFont typeface="Arial" panose="020B0604020202020204" pitchFamily="34" charset="0"/>
              <a:buChar char="•"/>
            </a:pPr>
            <a:r>
              <a:rPr lang="en-US" sz="1200">
                <a:solidFill>
                  <a:schemeClr val="tx2"/>
                </a:solidFill>
              </a:rPr>
              <a:t>Financial stress on mental health</a:t>
            </a:r>
          </a:p>
          <a:p>
            <a:pPr marL="171450" indent="-171450">
              <a:lnSpc>
                <a:spcPct val="150000"/>
              </a:lnSpc>
              <a:buFont typeface="Arial" panose="020B0604020202020204" pitchFamily="34" charset="0"/>
              <a:buChar char="•"/>
            </a:pPr>
            <a:r>
              <a:rPr lang="en-US" sz="1200">
                <a:solidFill>
                  <a:schemeClr val="tx2"/>
                </a:solidFill>
              </a:rPr>
              <a:t>College planning</a:t>
            </a:r>
          </a:p>
          <a:p>
            <a:pPr marL="171450" indent="-171450">
              <a:lnSpc>
                <a:spcPct val="150000"/>
              </a:lnSpc>
              <a:buFont typeface="Arial" panose="020B0604020202020204" pitchFamily="34" charset="0"/>
              <a:buChar char="•"/>
            </a:pPr>
            <a:r>
              <a:rPr lang="en-US" sz="1200">
                <a:solidFill>
                  <a:schemeClr val="tx2"/>
                </a:solidFill>
              </a:rPr>
              <a:t>Caregiving and benefits</a:t>
            </a:r>
          </a:p>
          <a:p>
            <a:pPr marL="171450" indent="-171450">
              <a:lnSpc>
                <a:spcPct val="150000"/>
              </a:lnSpc>
              <a:buFont typeface="Arial" panose="020B0604020202020204" pitchFamily="34" charset="0"/>
              <a:buChar char="•"/>
            </a:pPr>
            <a:r>
              <a:rPr lang="en-US" sz="1200">
                <a:solidFill>
                  <a:schemeClr val="tx2"/>
                </a:solidFill>
              </a:rPr>
              <a:t>Retirement savings check-in</a:t>
            </a:r>
          </a:p>
        </p:txBody>
      </p:sp>
      <p:sp>
        <p:nvSpPr>
          <p:cNvPr id="18" name="TextBox 17">
            <a:extLst>
              <a:ext uri="{FF2B5EF4-FFF2-40B4-BE49-F238E27FC236}">
                <a16:creationId xmlns:a16="http://schemas.microsoft.com/office/drawing/2014/main" id="{4C171EA7-0FD2-D2E1-50B3-C17637355BA4}"/>
              </a:ext>
            </a:extLst>
          </p:cNvPr>
          <p:cNvSpPr txBox="1"/>
          <p:nvPr/>
        </p:nvSpPr>
        <p:spPr>
          <a:xfrm>
            <a:off x="6395402" y="2535808"/>
            <a:ext cx="2591275" cy="1997150"/>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en-US" sz="1200">
                <a:solidFill>
                  <a:schemeClr val="tx2"/>
                </a:solidFill>
              </a:rPr>
              <a:t>Budget check-in</a:t>
            </a:r>
          </a:p>
          <a:p>
            <a:pPr marL="171450" indent="-171450">
              <a:lnSpc>
                <a:spcPct val="150000"/>
              </a:lnSpc>
              <a:buFont typeface="Arial" panose="020B0604020202020204" pitchFamily="34" charset="0"/>
              <a:buChar char="•"/>
            </a:pPr>
            <a:r>
              <a:rPr lang="en-US" sz="1200">
                <a:solidFill>
                  <a:schemeClr val="tx2"/>
                </a:solidFill>
              </a:rPr>
              <a:t>Retirement income planning</a:t>
            </a:r>
          </a:p>
          <a:p>
            <a:pPr marL="171450" indent="-171450">
              <a:lnSpc>
                <a:spcPct val="150000"/>
              </a:lnSpc>
              <a:buFont typeface="Arial" panose="020B0604020202020204" pitchFamily="34" charset="0"/>
              <a:buChar char="•"/>
            </a:pPr>
            <a:r>
              <a:rPr lang="en-US" sz="1200">
                <a:solidFill>
                  <a:schemeClr val="tx2"/>
                </a:solidFill>
              </a:rPr>
              <a:t>Plan for family milestones</a:t>
            </a:r>
          </a:p>
          <a:p>
            <a:pPr marL="171450" indent="-171450">
              <a:lnSpc>
                <a:spcPct val="150000"/>
              </a:lnSpc>
              <a:buFont typeface="Arial" panose="020B0604020202020204" pitchFamily="34" charset="0"/>
              <a:buChar char="•"/>
            </a:pPr>
            <a:r>
              <a:rPr lang="en-US" sz="1200">
                <a:solidFill>
                  <a:schemeClr val="tx2"/>
                </a:solidFill>
              </a:rPr>
              <a:t>Back to school planning</a:t>
            </a:r>
          </a:p>
          <a:p>
            <a:pPr marL="171450" indent="-171450">
              <a:lnSpc>
                <a:spcPct val="150000"/>
              </a:lnSpc>
              <a:buFont typeface="Arial" panose="020B0604020202020204" pitchFamily="34" charset="0"/>
              <a:buChar char="•"/>
            </a:pPr>
            <a:r>
              <a:rPr lang="en-US" sz="1200">
                <a:solidFill>
                  <a:schemeClr val="tx2"/>
                </a:solidFill>
              </a:rPr>
              <a:t>Review protection needs</a:t>
            </a:r>
          </a:p>
          <a:p>
            <a:pPr marL="171450" indent="-171450">
              <a:lnSpc>
                <a:spcPct val="150000"/>
              </a:lnSpc>
              <a:buFont typeface="Arial" panose="020B0604020202020204" pitchFamily="34" charset="0"/>
              <a:buChar char="•"/>
            </a:pPr>
            <a:r>
              <a:rPr lang="en-US" sz="1200">
                <a:solidFill>
                  <a:schemeClr val="tx2"/>
                </a:solidFill>
              </a:rPr>
              <a:t>Holiday planning</a:t>
            </a:r>
          </a:p>
          <a:p>
            <a:pPr marL="171450" indent="-171450">
              <a:lnSpc>
                <a:spcPct val="150000"/>
              </a:lnSpc>
              <a:buFont typeface="Arial" panose="020B0604020202020204" pitchFamily="34" charset="0"/>
              <a:buChar char="•"/>
            </a:pPr>
            <a:r>
              <a:rPr lang="en-US" sz="1200">
                <a:solidFill>
                  <a:schemeClr val="tx2"/>
                </a:solidFill>
              </a:rPr>
              <a:t>National 401(k)/403(b) Day</a:t>
            </a:r>
          </a:p>
        </p:txBody>
      </p:sp>
      <p:sp>
        <p:nvSpPr>
          <p:cNvPr id="19" name="TextBox 18">
            <a:extLst>
              <a:ext uri="{FF2B5EF4-FFF2-40B4-BE49-F238E27FC236}">
                <a16:creationId xmlns:a16="http://schemas.microsoft.com/office/drawing/2014/main" id="{1EA2C5BF-C545-6A4B-6A33-57BFDE3E239D}"/>
              </a:ext>
            </a:extLst>
          </p:cNvPr>
          <p:cNvSpPr txBox="1"/>
          <p:nvPr/>
        </p:nvSpPr>
        <p:spPr>
          <a:xfrm>
            <a:off x="9472949" y="2608054"/>
            <a:ext cx="2591275" cy="2135649"/>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US" sz="1200">
                <a:solidFill>
                  <a:schemeClr val="tx2"/>
                </a:solidFill>
              </a:rPr>
              <a:t>National Retirement Security Month</a:t>
            </a:r>
          </a:p>
          <a:p>
            <a:pPr marL="171450" indent="-171450">
              <a:lnSpc>
                <a:spcPct val="150000"/>
              </a:lnSpc>
              <a:buFont typeface="Arial" panose="020B0604020202020204" pitchFamily="34" charset="0"/>
              <a:buChar char="•"/>
            </a:pPr>
            <a:r>
              <a:rPr lang="en-US" sz="1200">
                <a:solidFill>
                  <a:schemeClr val="tx2"/>
                </a:solidFill>
              </a:rPr>
              <a:t>HSA Day</a:t>
            </a:r>
          </a:p>
          <a:p>
            <a:pPr marL="171450" indent="-171450">
              <a:spcBef>
                <a:spcPts val="600"/>
              </a:spcBef>
              <a:spcAft>
                <a:spcPts val="600"/>
              </a:spcAft>
              <a:buFont typeface="Arial" panose="020B0604020202020204" pitchFamily="34" charset="0"/>
              <a:buChar char="•"/>
            </a:pPr>
            <a:r>
              <a:rPr lang="en-US" sz="1200">
                <a:solidFill>
                  <a:schemeClr val="tx2"/>
                </a:solidFill>
              </a:rPr>
              <a:t>Protecting accounts with cybersecurity</a:t>
            </a:r>
          </a:p>
          <a:p>
            <a:pPr marL="171450" indent="-171450">
              <a:lnSpc>
                <a:spcPct val="150000"/>
              </a:lnSpc>
              <a:buFont typeface="Arial" panose="020B0604020202020204" pitchFamily="34" charset="0"/>
              <a:buChar char="•"/>
            </a:pPr>
            <a:r>
              <a:rPr lang="en-US" sz="1200">
                <a:solidFill>
                  <a:schemeClr val="tx2"/>
                </a:solidFill>
              </a:rPr>
              <a:t>Evaluate retirement readiness</a:t>
            </a:r>
          </a:p>
          <a:p>
            <a:pPr marL="171450" indent="-171450">
              <a:lnSpc>
                <a:spcPct val="150000"/>
              </a:lnSpc>
              <a:buFont typeface="Arial" panose="020B0604020202020204" pitchFamily="34" charset="0"/>
              <a:buChar char="•"/>
            </a:pPr>
            <a:r>
              <a:rPr lang="en-US" sz="1200">
                <a:solidFill>
                  <a:schemeClr val="tx2"/>
                </a:solidFill>
              </a:rPr>
              <a:t>Estate planning</a:t>
            </a:r>
          </a:p>
          <a:p>
            <a:pPr marL="171450" indent="-171450">
              <a:lnSpc>
                <a:spcPct val="150000"/>
              </a:lnSpc>
              <a:buFont typeface="Arial" panose="020B0604020202020204" pitchFamily="34" charset="0"/>
              <a:buChar char="•"/>
            </a:pPr>
            <a:r>
              <a:rPr lang="en-US" sz="1200">
                <a:solidFill>
                  <a:schemeClr val="tx2"/>
                </a:solidFill>
              </a:rPr>
              <a:t>Year-end planning</a:t>
            </a:r>
          </a:p>
        </p:txBody>
      </p:sp>
      <p:cxnSp>
        <p:nvCxnSpPr>
          <p:cNvPr id="21" name="Straight Arrow Connector 20">
            <a:extLst>
              <a:ext uri="{FF2B5EF4-FFF2-40B4-BE49-F238E27FC236}">
                <a16:creationId xmlns:a16="http://schemas.microsoft.com/office/drawing/2014/main" id="{301D1104-142C-1782-B330-1B1B7C944507}"/>
              </a:ext>
            </a:extLst>
          </p:cNvPr>
          <p:cNvCxnSpPr>
            <a:cxnSpLocks/>
          </p:cNvCxnSpPr>
          <p:nvPr/>
        </p:nvCxnSpPr>
        <p:spPr>
          <a:xfrm>
            <a:off x="480491" y="5772116"/>
            <a:ext cx="11231018"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5FBBE3D9-BD21-CC56-842F-D46AAFF2A4E8}"/>
              </a:ext>
            </a:extLst>
          </p:cNvPr>
          <p:cNvSpPr/>
          <p:nvPr/>
        </p:nvSpPr>
        <p:spPr>
          <a:xfrm>
            <a:off x="4608095" y="5546559"/>
            <a:ext cx="2755231" cy="40020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i="1">
                <a:solidFill>
                  <a:schemeClr val="tx2"/>
                </a:solidFill>
              </a:rPr>
              <a:t>Trending topics</a:t>
            </a:r>
          </a:p>
        </p:txBody>
      </p:sp>
    </p:spTree>
    <p:extLst>
      <p:ext uri="{BB962C8B-B14F-4D97-AF65-F5344CB8AC3E}">
        <p14:creationId xmlns:p14="http://schemas.microsoft.com/office/powerpoint/2010/main" val="3190893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1B4D2-4C2E-0ED7-C29D-10CF51306B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168A0F-6BAC-7679-90B3-00884DAD6ABB}"/>
              </a:ext>
            </a:extLst>
          </p:cNvPr>
          <p:cNvSpPr>
            <a:spLocks noGrp="1"/>
          </p:cNvSpPr>
          <p:nvPr>
            <p:ph type="title"/>
          </p:nvPr>
        </p:nvSpPr>
        <p:spPr/>
        <p:txBody>
          <a:bodyPr/>
          <a:lstStyle/>
          <a:p>
            <a:r>
              <a:rPr lang="en-US"/>
              <a:t>Personalized education newsletters</a:t>
            </a:r>
          </a:p>
        </p:txBody>
      </p:sp>
      <p:sp>
        <p:nvSpPr>
          <p:cNvPr id="4" name="Text Placeholder 3">
            <a:extLst>
              <a:ext uri="{FF2B5EF4-FFF2-40B4-BE49-F238E27FC236}">
                <a16:creationId xmlns:a16="http://schemas.microsoft.com/office/drawing/2014/main" id="{2ACD0A79-2EAC-ED6A-4095-4313A8ACA496}"/>
              </a:ext>
            </a:extLst>
          </p:cNvPr>
          <p:cNvSpPr>
            <a:spLocks noGrp="1"/>
          </p:cNvSpPr>
          <p:nvPr>
            <p:ph type="body" sz="quarter" idx="12"/>
          </p:nvPr>
        </p:nvSpPr>
        <p:spPr/>
        <p:txBody>
          <a:bodyPr/>
          <a:lstStyle/>
          <a:p>
            <a:endParaRPr lang="en-US"/>
          </a:p>
        </p:txBody>
      </p:sp>
      <p:sp>
        <p:nvSpPr>
          <p:cNvPr id="3" name="TextBox 2">
            <a:extLst>
              <a:ext uri="{FF2B5EF4-FFF2-40B4-BE49-F238E27FC236}">
                <a16:creationId xmlns:a16="http://schemas.microsoft.com/office/drawing/2014/main" id="{F07EB6A1-5F79-3F47-73D1-5E6AA56A605F}"/>
              </a:ext>
            </a:extLst>
          </p:cNvPr>
          <p:cNvSpPr txBox="1"/>
          <p:nvPr/>
        </p:nvSpPr>
        <p:spPr>
          <a:xfrm>
            <a:off x="332399" y="1843951"/>
            <a:ext cx="4734025" cy="2339102"/>
          </a:xfrm>
          <a:prstGeom prst="rect">
            <a:avLst/>
          </a:prstGeom>
          <a:noFill/>
        </p:spPr>
        <p:txBody>
          <a:bodyPr wrap="square">
            <a:spAutoFit/>
          </a:bodyPr>
          <a:lstStyle/>
          <a:p>
            <a:pPr defTabSz="914354"/>
            <a:r>
              <a:rPr lang="en-US" b="1">
                <a:solidFill>
                  <a:srgbClr val="424242"/>
                </a:solidFill>
                <a:latin typeface="Segoe Sans"/>
              </a:rPr>
              <a:t>Evolving Participant Education in 2026</a:t>
            </a:r>
            <a:br>
              <a:rPr lang="en-US">
                <a:solidFill>
                  <a:srgbClr val="262626"/>
                </a:solidFill>
                <a:latin typeface="Arial"/>
              </a:rPr>
            </a:br>
            <a:r>
              <a:rPr lang="en-US" sz="1600">
                <a:solidFill>
                  <a:srgbClr val="424242"/>
                </a:solidFill>
                <a:latin typeface="Segoe Sans"/>
              </a:rPr>
              <a:t>We’re moving from one‑off education emails to an integrated, outcomes‑focused program. In 2026 we’ll expand A/B testing and continuous learning to refine content and improve targeted messaging, while aligning emails with other education channels. The result: a unified, holistic experience where participants receive the right messages at the right time.</a:t>
            </a:r>
            <a:endParaRPr lang="en-US">
              <a:solidFill>
                <a:srgbClr val="262626"/>
              </a:solidFill>
              <a:latin typeface="Arial"/>
            </a:endParaRPr>
          </a:p>
        </p:txBody>
      </p:sp>
      <p:graphicFrame>
        <p:nvGraphicFramePr>
          <p:cNvPr id="9" name="Table 8">
            <a:extLst>
              <a:ext uri="{FF2B5EF4-FFF2-40B4-BE49-F238E27FC236}">
                <a16:creationId xmlns:a16="http://schemas.microsoft.com/office/drawing/2014/main" id="{D09BC27E-BBE4-3C85-4556-A24ED0E557A6}"/>
              </a:ext>
            </a:extLst>
          </p:cNvPr>
          <p:cNvGraphicFramePr>
            <a:graphicFrameLocks noGrp="1"/>
          </p:cNvGraphicFramePr>
          <p:nvPr>
            <p:extLst>
              <p:ext uri="{D42A27DB-BD31-4B8C-83A1-F6EECF244321}">
                <p14:modId xmlns:p14="http://schemas.microsoft.com/office/powerpoint/2010/main" val="865047413"/>
              </p:ext>
            </p:extLst>
          </p:nvPr>
        </p:nvGraphicFramePr>
        <p:xfrm>
          <a:off x="6106501" y="1658175"/>
          <a:ext cx="5753100" cy="4734660"/>
        </p:xfrm>
        <a:graphic>
          <a:graphicData uri="http://schemas.openxmlformats.org/drawingml/2006/table">
            <a:tbl>
              <a:tblPr firstRow="1" bandRow="1">
                <a:tableStyleId>{93296810-A885-4BE3-A3E7-6D5BEEA58F35}</a:tableStyleId>
              </a:tblPr>
              <a:tblGrid>
                <a:gridCol w="1403497">
                  <a:extLst>
                    <a:ext uri="{9D8B030D-6E8A-4147-A177-3AD203B41FA5}">
                      <a16:colId xmlns:a16="http://schemas.microsoft.com/office/drawing/2014/main" val="1991185503"/>
                    </a:ext>
                  </a:extLst>
                </a:gridCol>
                <a:gridCol w="4349603">
                  <a:extLst>
                    <a:ext uri="{9D8B030D-6E8A-4147-A177-3AD203B41FA5}">
                      <a16:colId xmlns:a16="http://schemas.microsoft.com/office/drawing/2014/main" val="4163003699"/>
                    </a:ext>
                  </a:extLst>
                </a:gridCol>
              </a:tblGrid>
              <a:tr h="414643">
                <a:tc>
                  <a:txBody>
                    <a:bodyPr/>
                    <a:lstStyle/>
                    <a:p>
                      <a:r>
                        <a:rPr lang="en-US" sz="1300">
                          <a:solidFill>
                            <a:schemeClr val="bg2"/>
                          </a:solidFill>
                        </a:rPr>
                        <a:t>Month</a:t>
                      </a:r>
                    </a:p>
                  </a:txBody>
                  <a:tcPr marL="121920" marR="121920" marT="60960" marB="60960" anchor="ctr">
                    <a:solidFill>
                      <a:schemeClr val="accent3"/>
                    </a:solidFill>
                  </a:tcPr>
                </a:tc>
                <a:tc>
                  <a:txBody>
                    <a:bodyPr/>
                    <a:lstStyle/>
                    <a:p>
                      <a:r>
                        <a:rPr lang="en-US" sz="1300">
                          <a:solidFill>
                            <a:schemeClr val="bg2"/>
                          </a:solidFill>
                        </a:rPr>
                        <a:t>Topics</a:t>
                      </a:r>
                    </a:p>
                  </a:txBody>
                  <a:tcPr marL="121920" marR="121920" marT="60960" marB="60960" anchor="ctr">
                    <a:solidFill>
                      <a:schemeClr val="accent3"/>
                    </a:solidFill>
                  </a:tcPr>
                </a:tc>
                <a:extLst>
                  <a:ext uri="{0D108BD9-81ED-4DB2-BD59-A6C34878D82A}">
                    <a16:rowId xmlns:a16="http://schemas.microsoft.com/office/drawing/2014/main" val="966151460"/>
                  </a:ext>
                </a:extLst>
              </a:tr>
              <a:tr h="811057">
                <a:tc>
                  <a:txBody>
                    <a:bodyPr/>
                    <a:lstStyle/>
                    <a:p>
                      <a:r>
                        <a:rPr lang="en-US" sz="1300"/>
                        <a:t>January</a:t>
                      </a:r>
                    </a:p>
                  </a:txBody>
                  <a:tcPr marL="121920" marR="121920" marT="60960" marB="60960"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300"/>
                        <a:t>2026 Financial Wellness Calendar</a:t>
                      </a:r>
                    </a:p>
                    <a:p>
                      <a:r>
                        <a:rPr lang="en-US" sz="1300"/>
                        <a:t>30 Minute money reset</a:t>
                      </a:r>
                    </a:p>
                    <a:p>
                      <a:r>
                        <a:rPr lang="en-US" sz="1300"/>
                        <a:t>Live webinar – Financial Wellness</a:t>
                      </a:r>
                    </a:p>
                  </a:txBody>
                  <a:tcPr marL="121920" marR="121920" marT="60960" marB="60960" anchor="ctr"/>
                </a:tc>
                <a:extLst>
                  <a:ext uri="{0D108BD9-81ED-4DB2-BD59-A6C34878D82A}">
                    <a16:rowId xmlns:a16="http://schemas.microsoft.com/office/drawing/2014/main" val="1890812425"/>
                  </a:ext>
                </a:extLst>
              </a:tr>
              <a:tr h="561449">
                <a:tc>
                  <a:txBody>
                    <a:bodyPr/>
                    <a:lstStyle/>
                    <a:p>
                      <a:r>
                        <a:rPr lang="en-US" sz="1300"/>
                        <a:t>March</a:t>
                      </a:r>
                    </a:p>
                  </a:txBody>
                  <a:tcPr marL="121920" marR="121920" marT="60960" marB="60960" anchor="ctr"/>
                </a:tc>
                <a:tc>
                  <a:txBody>
                    <a:bodyPr/>
                    <a:lstStyle/>
                    <a:p>
                      <a:r>
                        <a:rPr lang="en-US" sz="1300"/>
                        <a:t>Save more/America Saves Week (April)</a:t>
                      </a:r>
                    </a:p>
                    <a:p>
                      <a:r>
                        <a:rPr lang="en-US" sz="1300"/>
                        <a:t>Live webinar – Spending and saving</a:t>
                      </a:r>
                    </a:p>
                  </a:txBody>
                  <a:tcPr marL="121920" marR="121920" marT="60960" marB="60960" anchor="ctr"/>
                </a:tc>
                <a:extLst>
                  <a:ext uri="{0D108BD9-81ED-4DB2-BD59-A6C34878D82A}">
                    <a16:rowId xmlns:a16="http://schemas.microsoft.com/office/drawing/2014/main" val="2075021711"/>
                  </a:ext>
                </a:extLst>
              </a:tr>
              <a:tr h="888409">
                <a:tc>
                  <a:txBody>
                    <a:bodyPr/>
                    <a:lstStyle/>
                    <a:p>
                      <a:r>
                        <a:rPr lang="en-US" sz="1300"/>
                        <a:t>May</a:t>
                      </a:r>
                    </a:p>
                  </a:txBody>
                  <a:tcPr marL="121920" marR="121920" marT="60960" marB="60960" anchor="ctr"/>
                </a:tc>
                <a:tc>
                  <a:txBody>
                    <a:bodyPr/>
                    <a:lstStyle/>
                    <a:p>
                      <a:r>
                        <a:rPr lang="en-US" sz="1300"/>
                        <a:t>How financial debt can affect your mental well-being—and strategies to manage the stress</a:t>
                      </a:r>
                    </a:p>
                    <a:p>
                      <a:r>
                        <a:rPr lang="en-US" sz="1300"/>
                        <a:t>Live webinar - Retirement planning under/over 40</a:t>
                      </a:r>
                    </a:p>
                  </a:txBody>
                  <a:tcPr marL="121920" marR="121920" marT="60960" marB="60960" anchor="ctr"/>
                </a:tc>
                <a:extLst>
                  <a:ext uri="{0D108BD9-81ED-4DB2-BD59-A6C34878D82A}">
                    <a16:rowId xmlns:a16="http://schemas.microsoft.com/office/drawing/2014/main" val="1770274718"/>
                  </a:ext>
                </a:extLst>
              </a:tr>
              <a:tr h="620242">
                <a:tc>
                  <a:txBody>
                    <a:bodyPr/>
                    <a:lstStyle/>
                    <a:p>
                      <a:r>
                        <a:rPr lang="en-US" sz="1300"/>
                        <a:t>July</a:t>
                      </a:r>
                    </a:p>
                  </a:txBody>
                  <a:tcPr marL="121920" marR="121920" marT="60960" marB="60960" anchor="ct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1300" kern="1200" noProof="0">
                          <a:solidFill>
                            <a:schemeClr val="dk1"/>
                          </a:solidFill>
                          <a:latin typeface="+mn-lt"/>
                          <a:ea typeface="+mn-ea"/>
                          <a:cs typeface="+mn-cs"/>
                        </a:rPr>
                        <a:t>Midyear Retirement Check: Are You on Track?</a:t>
                      </a:r>
                      <a:endParaRPr lang="en-US" sz="1300" kern="1200">
                        <a:solidFill>
                          <a:schemeClr val="dk1"/>
                        </a:solidFill>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300"/>
                        <a:t>Live webinar – 6 steps for a mid-year check-in</a:t>
                      </a:r>
                    </a:p>
                  </a:txBody>
                  <a:tcPr marL="121920" marR="121920" marT="60960" marB="60960" anchor="ctr"/>
                </a:tc>
                <a:extLst>
                  <a:ext uri="{0D108BD9-81ED-4DB2-BD59-A6C34878D82A}">
                    <a16:rowId xmlns:a16="http://schemas.microsoft.com/office/drawing/2014/main" val="4046910318"/>
                  </a:ext>
                </a:extLst>
              </a:tr>
              <a:tr h="660400">
                <a:tc>
                  <a:txBody>
                    <a:bodyPr/>
                    <a:lstStyle/>
                    <a:p>
                      <a:r>
                        <a:rPr lang="en-US" sz="1300"/>
                        <a:t>September</a:t>
                      </a:r>
                    </a:p>
                  </a:txBody>
                  <a:tcPr marL="121920" marR="121920" marT="60960" marB="60960" anchor="ctr"/>
                </a:tc>
                <a:tc>
                  <a:txBody>
                    <a:bodyPr/>
                    <a:lstStyle/>
                    <a:p>
                      <a:r>
                        <a:rPr lang="en-US" sz="1300"/>
                        <a:t>National Retirement Security Month (Oct.)</a:t>
                      </a:r>
                    </a:p>
                    <a:p>
                      <a:r>
                        <a:rPr lang="en-US" sz="1300"/>
                        <a:t>Live webinar – Healthcare in retirement</a:t>
                      </a:r>
                    </a:p>
                  </a:txBody>
                  <a:tcPr marL="121920" marR="121920" marT="60960" marB="60960" anchor="ctr"/>
                </a:tc>
                <a:extLst>
                  <a:ext uri="{0D108BD9-81ED-4DB2-BD59-A6C34878D82A}">
                    <a16:rowId xmlns:a16="http://schemas.microsoft.com/office/drawing/2014/main" val="210793197"/>
                  </a:ext>
                </a:extLst>
              </a:tr>
              <a:tr h="778460">
                <a:tc>
                  <a:txBody>
                    <a:bodyPr/>
                    <a:lstStyle/>
                    <a:p>
                      <a:r>
                        <a:rPr lang="en-US" sz="1300"/>
                        <a:t>December</a:t>
                      </a:r>
                    </a:p>
                  </a:txBody>
                  <a:tcPr marL="121920" marR="121920" marT="60960" marB="60960" anchor="ctr"/>
                </a:tc>
                <a:tc>
                  <a:txBody>
                    <a:bodyPr/>
                    <a:lstStyle/>
                    <a:p>
                      <a:r>
                        <a:rPr lang="en-US" sz="1300"/>
                        <a:t>Design your 2027 savings plan</a:t>
                      </a:r>
                    </a:p>
                    <a:p>
                      <a:r>
                        <a:rPr lang="en-US" sz="1300"/>
                        <a:t>Live webinar: Year-end finances</a:t>
                      </a:r>
                    </a:p>
                  </a:txBody>
                  <a:tcPr marL="121920" marR="121920" marT="60960" marB="60960" anchor="ctr"/>
                </a:tc>
                <a:extLst>
                  <a:ext uri="{0D108BD9-81ED-4DB2-BD59-A6C34878D82A}">
                    <a16:rowId xmlns:a16="http://schemas.microsoft.com/office/drawing/2014/main" val="3597269482"/>
                  </a:ext>
                </a:extLst>
              </a:tr>
            </a:tbl>
          </a:graphicData>
        </a:graphic>
      </p:graphicFrame>
    </p:spTree>
    <p:extLst>
      <p:ext uri="{BB962C8B-B14F-4D97-AF65-F5344CB8AC3E}">
        <p14:creationId xmlns:p14="http://schemas.microsoft.com/office/powerpoint/2010/main" val="2495762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79C5A-3427-04E1-E742-F53FC8F00A10}"/>
              </a:ext>
            </a:extLst>
          </p:cNvPr>
          <p:cNvSpPr>
            <a:spLocks noGrp="1"/>
          </p:cNvSpPr>
          <p:nvPr>
            <p:ph type="title"/>
          </p:nvPr>
        </p:nvSpPr>
        <p:spPr/>
        <p:txBody>
          <a:bodyPr/>
          <a:lstStyle/>
          <a:p>
            <a:r>
              <a:rPr lang="en-US"/>
              <a:t>National Education Campaigns</a:t>
            </a:r>
          </a:p>
        </p:txBody>
      </p:sp>
      <p:sp>
        <p:nvSpPr>
          <p:cNvPr id="4" name="Text Placeholder 3">
            <a:extLst>
              <a:ext uri="{FF2B5EF4-FFF2-40B4-BE49-F238E27FC236}">
                <a16:creationId xmlns:a16="http://schemas.microsoft.com/office/drawing/2014/main" id="{2200429A-ED23-1B60-422B-58B6DC4C4E23}"/>
              </a:ext>
            </a:extLst>
          </p:cNvPr>
          <p:cNvSpPr>
            <a:spLocks noGrp="1"/>
          </p:cNvSpPr>
          <p:nvPr>
            <p:ph type="body" sz="quarter" idx="12"/>
          </p:nvPr>
        </p:nvSpPr>
        <p:spPr/>
        <p:txBody>
          <a:bodyPr/>
          <a:lstStyle/>
          <a:p>
            <a:endParaRPr lang="en-US"/>
          </a:p>
        </p:txBody>
      </p:sp>
      <p:pic>
        <p:nvPicPr>
          <p:cNvPr id="8" name="Picture 7">
            <a:extLst>
              <a:ext uri="{FF2B5EF4-FFF2-40B4-BE49-F238E27FC236}">
                <a16:creationId xmlns:a16="http://schemas.microsoft.com/office/drawing/2014/main" id="{E9F8724F-422D-ABC5-610C-C7BEB9184E7B}"/>
              </a:ext>
            </a:extLst>
          </p:cNvPr>
          <p:cNvPicPr>
            <a:picLocks noChangeAspect="1"/>
          </p:cNvPicPr>
          <p:nvPr/>
        </p:nvPicPr>
        <p:blipFill>
          <a:blip r:embed="rId3"/>
          <a:stretch>
            <a:fillRect/>
          </a:stretch>
        </p:blipFill>
        <p:spPr>
          <a:xfrm>
            <a:off x="7424058" y="1225366"/>
            <a:ext cx="3742851" cy="47917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a:extLst>
              <a:ext uri="{FF2B5EF4-FFF2-40B4-BE49-F238E27FC236}">
                <a16:creationId xmlns:a16="http://schemas.microsoft.com/office/drawing/2014/main" id="{F26B4329-CEC5-07D2-D97A-B4F5009F17B6}"/>
              </a:ext>
            </a:extLst>
          </p:cNvPr>
          <p:cNvSpPr txBox="1"/>
          <p:nvPr/>
        </p:nvSpPr>
        <p:spPr>
          <a:xfrm>
            <a:off x="628844" y="1982148"/>
            <a:ext cx="6096000" cy="1231106"/>
          </a:xfrm>
          <a:prstGeom prst="rect">
            <a:avLst/>
          </a:prstGeom>
          <a:noFill/>
        </p:spPr>
        <p:txBody>
          <a:bodyPr wrap="square">
            <a:spAutoFit/>
          </a:bodyPr>
          <a:lstStyle/>
          <a:p>
            <a:pPr marL="285750" indent="-285750" defTabSz="914377">
              <a:spcBef>
                <a:spcPts val="600"/>
              </a:spcBef>
              <a:spcAft>
                <a:spcPts val="600"/>
              </a:spcAft>
              <a:buFont typeface="Arial" panose="020B0604020202020204" pitchFamily="34" charset="0"/>
              <a:buChar char="•"/>
            </a:pPr>
            <a:r>
              <a:rPr lang="en-US" sz="1800" b="0" i="0" kern="1200"/>
              <a:t>America Saves Week</a:t>
            </a:r>
          </a:p>
          <a:p>
            <a:pPr marL="285750" indent="-285750" defTabSz="914377">
              <a:spcBef>
                <a:spcPts val="600"/>
              </a:spcBef>
              <a:spcAft>
                <a:spcPts val="600"/>
              </a:spcAft>
              <a:buFont typeface="Arial" panose="020B0604020202020204" pitchFamily="34" charset="0"/>
              <a:buChar char="•"/>
            </a:pPr>
            <a:r>
              <a:rPr lang="en-US" sz="1800" b="0" i="0" kern="1200"/>
              <a:t>National Retirement Security Month</a:t>
            </a:r>
          </a:p>
          <a:p>
            <a:pPr marL="285750" indent="-285750" defTabSz="914377">
              <a:spcBef>
                <a:spcPts val="600"/>
              </a:spcBef>
              <a:spcAft>
                <a:spcPts val="600"/>
              </a:spcAft>
              <a:buFont typeface="Arial" panose="020B0604020202020204" pitchFamily="34" charset="0"/>
              <a:buChar char="•"/>
            </a:pPr>
            <a:r>
              <a:rPr lang="en-US" sz="1800" b="0" i="0" kern="1200"/>
              <a:t>National 401(k)/403(b) Day</a:t>
            </a:r>
          </a:p>
        </p:txBody>
      </p:sp>
      <p:sp>
        <p:nvSpPr>
          <p:cNvPr id="12" name="TextBox 11">
            <a:extLst>
              <a:ext uri="{FF2B5EF4-FFF2-40B4-BE49-F238E27FC236}">
                <a16:creationId xmlns:a16="http://schemas.microsoft.com/office/drawing/2014/main" id="{B76034F8-5ADC-EE48-C67F-8A44B02B4EC3}"/>
              </a:ext>
            </a:extLst>
          </p:cNvPr>
          <p:cNvSpPr txBox="1"/>
          <p:nvPr/>
        </p:nvSpPr>
        <p:spPr>
          <a:xfrm>
            <a:off x="628844" y="3621232"/>
            <a:ext cx="6096000" cy="2092881"/>
          </a:xfrm>
          <a:prstGeom prst="rect">
            <a:avLst/>
          </a:prstGeom>
          <a:noFill/>
        </p:spPr>
        <p:txBody>
          <a:bodyPr wrap="square">
            <a:spAutoFit/>
          </a:bodyPr>
          <a:lstStyle/>
          <a:p>
            <a:pPr defTabSz="914377">
              <a:spcBef>
                <a:spcPts val="600"/>
              </a:spcBef>
              <a:spcAft>
                <a:spcPts val="600"/>
              </a:spcAft>
            </a:pPr>
            <a:r>
              <a:rPr lang="en-US" sz="1800" b="1" i="0" kern="1200">
                <a:solidFill>
                  <a:schemeClr val="accent1"/>
                </a:solidFill>
              </a:rPr>
              <a:t>Materials within the campaigns:</a:t>
            </a:r>
          </a:p>
          <a:p>
            <a:pPr marL="285750" indent="-285750" defTabSz="914377">
              <a:spcBef>
                <a:spcPts val="600"/>
              </a:spcBef>
              <a:spcAft>
                <a:spcPts val="600"/>
              </a:spcAft>
              <a:buFont typeface="Arial" panose="020B0604020202020204" pitchFamily="34" charset="0"/>
              <a:buChar char="•"/>
            </a:pPr>
            <a:r>
              <a:rPr lang="en-US"/>
              <a:t>Flyer (Eng. &amp; Span.)</a:t>
            </a:r>
          </a:p>
          <a:p>
            <a:pPr marL="285750" indent="-285750" defTabSz="914377">
              <a:spcBef>
                <a:spcPts val="600"/>
              </a:spcBef>
              <a:spcAft>
                <a:spcPts val="600"/>
              </a:spcAft>
              <a:buFont typeface="Arial" panose="020B0604020202020204" pitchFamily="34" charset="0"/>
              <a:buChar char="•"/>
            </a:pPr>
            <a:r>
              <a:rPr lang="en-US"/>
              <a:t>Digital Signage </a:t>
            </a:r>
          </a:p>
          <a:p>
            <a:pPr marL="285750" indent="-285750" defTabSz="914377">
              <a:spcBef>
                <a:spcPts val="600"/>
              </a:spcBef>
              <a:spcAft>
                <a:spcPts val="600"/>
              </a:spcAft>
              <a:buFont typeface="Arial" panose="020B0604020202020204" pitchFamily="34" charset="0"/>
              <a:buChar char="•"/>
            </a:pPr>
            <a:r>
              <a:rPr lang="en-US"/>
              <a:t>Included in personalized email newsletter</a:t>
            </a:r>
          </a:p>
          <a:p>
            <a:pPr marL="285750" indent="-285750" defTabSz="914377">
              <a:spcBef>
                <a:spcPts val="600"/>
              </a:spcBef>
              <a:spcAft>
                <a:spcPts val="600"/>
              </a:spcAft>
              <a:buFont typeface="Arial" panose="020B0604020202020204" pitchFamily="34" charset="0"/>
              <a:buChar char="•"/>
            </a:pPr>
            <a:endParaRPr lang="en-US" sz="1800" b="0" i="0" kern="1200"/>
          </a:p>
        </p:txBody>
      </p:sp>
    </p:spTree>
    <p:extLst>
      <p:ext uri="{BB962C8B-B14F-4D97-AF65-F5344CB8AC3E}">
        <p14:creationId xmlns:p14="http://schemas.microsoft.com/office/powerpoint/2010/main" val="298414935"/>
      </p:ext>
    </p:extLst>
  </p:cSld>
  <p:clrMapOvr>
    <a:masterClrMapping/>
  </p:clrMapOvr>
</p:sld>
</file>

<file path=ppt/theme/theme1.xml><?xml version="1.0" encoding="utf-8"?>
<a:theme xmlns:a="http://schemas.openxmlformats.org/drawingml/2006/main" name="Cover Slides">
  <a:themeElements>
    <a:clrScheme name="Voya Refreshed">
      <a:dk1>
        <a:srgbClr val="262626"/>
      </a:dk1>
      <a:lt1>
        <a:srgbClr val="FFFFFF"/>
      </a:lt1>
      <a:dk2>
        <a:srgbClr val="262626"/>
      </a:dk2>
      <a:lt2>
        <a:srgbClr val="FEFFFF"/>
      </a:lt2>
      <a:accent1>
        <a:srgbClr val="FF4B00"/>
      </a:accent1>
      <a:accent2>
        <a:srgbClr val="991350"/>
      </a:accent2>
      <a:accent3>
        <a:srgbClr val="088308"/>
      </a:accent3>
      <a:accent4>
        <a:srgbClr val="009CDF"/>
      </a:accent4>
      <a:accent5>
        <a:srgbClr val="F2F2F2"/>
      </a:accent5>
      <a:accent6>
        <a:srgbClr val="D9D9D9"/>
      </a:accent6>
      <a:hlink>
        <a:srgbClr val="009CDF"/>
      </a:hlink>
      <a:folHlink>
        <a:srgbClr val="991350"/>
      </a:folHlink>
    </a:clrScheme>
    <a:fontScheme name="Gill Sans and Arial Theme">
      <a:majorFont>
        <a:latin typeface="Gill Sans M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ow to use this Voya template_cw (003).pptx" id="{7E9A24D0-C4F2-435C-AC01-FC6CE4090E39}" vid="{82A71C0B-241A-4EE4-828D-3537CF1EBB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da3ee87-d171-46a9-b161-d8b2bee070da">
      <Terms xmlns="http://schemas.microsoft.com/office/infopath/2007/PartnerControls"/>
    </lcf76f155ced4ddcb4097134ff3c332f>
    <TaxCatchAll xmlns="e62dd324-9b77-4724-9ef1-addaecc6402f" xsi:nil="true"/>
  </documentManagement>
</p:properties>
</file>

<file path=customXml/item10.xml><?xml version="1.0" encoding="utf-8"?>
<VariableList UniqueId="f26472ac-c9af-49db-b6fd-bb17f4752056" Name="AD_HOC" ContentType="XML" MajorVersion="0" MinorVersion="1" isLocalCopy="False" IsBaseObject="False" DataSourceId="46f11d74-39d4-4465-aaa9-343047e91ede" DataSourceMajorVersion="0" DataSourceMinorVersion="1"/>
</file>

<file path=customXml/item11.xml><?xml version="1.0" encoding="utf-8"?>
<VariableListDefinition name="Computed" displayName="Computed" id="b69c13ef-e2c1-4497-8a53-87903cdf8c7e" isdomainofvalue="False" dataSourceId="5acf8e92-08ba-4f79-adb1-177c9e64ddd8"/>
</file>

<file path=customXml/item2.xml><?xml version="1.0" encoding="utf-8"?>
<VariableList UniqueId="b69c13ef-e2c1-4497-8a53-87903cdf8c7e" Name="Computed" ContentType="XML" MajorVersion="0" MinorVersion="1" isLocalCopy="False" IsBaseObject="False" DataSourceId="5acf8e92-08ba-4f79-adb1-177c9e64ddd8" DataSourceMajorVersion="0" DataSourceMinorVersion="1"/>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722F4117E34855459B9096238F76DC8E" ma:contentTypeVersion="11" ma:contentTypeDescription="Create a new document." ma:contentTypeScope="" ma:versionID="181f8244849a636df13ebba50044dfbe">
  <xsd:schema xmlns:xsd="http://www.w3.org/2001/XMLSchema" xmlns:xs="http://www.w3.org/2001/XMLSchema" xmlns:p="http://schemas.microsoft.com/office/2006/metadata/properties" xmlns:ns2="bda3ee87-d171-46a9-b161-d8b2bee070da" xmlns:ns3="e62dd324-9b77-4724-9ef1-addaecc6402f" targetNamespace="http://schemas.microsoft.com/office/2006/metadata/properties" ma:root="true" ma:fieldsID="a6fe0edcd269633d1c6c47f614bf0d4d" ns2:_="" ns3:_="">
    <xsd:import namespace="bda3ee87-d171-46a9-b161-d8b2bee070da"/>
    <xsd:import namespace="e62dd324-9b77-4724-9ef1-addaecc6402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a3ee87-d171-46a9-b161-d8b2bee070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79e4f01-e084-4c02-9b85-4ad16371ffd5"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62dd324-9b77-4724-9ef1-addaecc6402f"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6ad81dba-a970-4e89-8478-49906f881589}" ma:internalName="TaxCatchAll" ma:showField="CatchAllData" ma:web="e62dd324-9b77-4724-9ef1-addaecc6402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VariableList UniqueId="65b71ab9-1db9-424a-9137-ec15f077cee7" Name="System" ContentType="XML" MajorVersion="0" MinorVersion="1" isLocalCopy="False" IsBaseObject="False" DataSourceId="c01037f1-19e9-40c3-86a5-f662bc5d99e7" DataSourceMajorVersion="0" DataSourceMinorVersion="1"/>
</file>

<file path=customXml/item6.xml><?xml version="1.0" encoding="utf-8"?>
<AllExternalAdhocVariableMappings/>
</file>

<file path=customXml/item7.xml><?xml version="1.0" encoding="utf-8"?>
<VariableListDefinition name="AD_HOC" displayName="AD_HOC" id="f26472ac-c9af-49db-b6fd-bb17f4752056" isdomainofvalue="False" dataSourceId="46f11d74-39d4-4465-aaa9-343047e91ede"/>
</file>

<file path=customXml/item8.xml><?xml version="1.0" encoding="utf-8"?>
<VariableListDefinition name="System" displayName="System" id="65b71ab9-1db9-424a-9137-ec15f077cee7" isdomainofvalue="False" dataSourceId="c01037f1-19e9-40c3-86a5-f662bc5d99e7"/>
</file>

<file path=customXml/item9.xml><?xml version="1.0" encoding="utf-8"?>
<p:properties xmlns:p="http://schemas.microsoft.com/office/2006/metadata/properties" xmlns:xsi="http://www.w3.org/2001/XMLSchema-instance" xmlns:pc="http://schemas.microsoft.com/office/infopath/2007/PartnerControls">
  <documentManagement>
    <lcf76f155ced4ddcb4097134ff3c332f xmlns="bda3ee87-d171-46a9-b161-d8b2bee070da">
      <Terms xmlns="http://schemas.microsoft.com/office/infopath/2007/PartnerControls"/>
    </lcf76f155ced4ddcb4097134ff3c332f>
    <TaxCatchAll xmlns="e62dd324-9b77-4724-9ef1-addaecc6402f" xsi:nil="true"/>
  </documentManagement>
</p:properties>
</file>

<file path=customXml/itemProps1.xml><?xml version="1.0" encoding="utf-8"?>
<ds:datastoreItem xmlns:ds="http://schemas.openxmlformats.org/officeDocument/2006/customXml" ds:itemID="{E0783F71-DB28-404E-8D15-A0C442EB2F90}">
  <ds:schemaRefs>
    <ds:schemaRef ds:uri="http://schemas.microsoft.com/office/2006/metadata/properties"/>
    <ds:schemaRef ds:uri="http://schemas.microsoft.com/office/infopath/2007/PartnerControls"/>
    <ds:schemaRef ds:uri="bda3ee87-d171-46a9-b161-d8b2bee070da"/>
    <ds:schemaRef ds:uri="e62dd324-9b77-4724-9ef1-addaecc6402f"/>
  </ds:schemaRefs>
</ds:datastoreItem>
</file>

<file path=customXml/itemProps10.xml><?xml version="1.0" encoding="utf-8"?>
<ds:datastoreItem xmlns:ds="http://schemas.openxmlformats.org/officeDocument/2006/customXml" ds:itemID="{5581EFEA-9CA1-4688-80F9-FA04DFAFA170}">
  <ds:schemaRefs/>
</ds:datastoreItem>
</file>

<file path=customXml/itemProps11.xml><?xml version="1.0" encoding="utf-8"?>
<ds:datastoreItem xmlns:ds="http://schemas.openxmlformats.org/officeDocument/2006/customXml" ds:itemID="{78E24072-2D84-49F1-A969-1851386D58CF}">
  <ds:schemaRefs/>
</ds:datastoreItem>
</file>

<file path=customXml/itemProps2.xml><?xml version="1.0" encoding="utf-8"?>
<ds:datastoreItem xmlns:ds="http://schemas.openxmlformats.org/officeDocument/2006/customXml" ds:itemID="{43196E67-EA2F-452C-BBCD-D90487CF33D7}">
  <ds:schemaRefs/>
</ds:datastoreItem>
</file>

<file path=customXml/itemProps3.xml><?xml version="1.0" encoding="utf-8"?>
<ds:datastoreItem xmlns:ds="http://schemas.openxmlformats.org/officeDocument/2006/customXml" ds:itemID="{23DF457A-12B5-4D23-B32F-DFAD19355012}">
  <ds:schemaRefs>
    <ds:schemaRef ds:uri="http://schemas.microsoft.com/sharepoint/v3/contenttype/forms"/>
  </ds:schemaRefs>
</ds:datastoreItem>
</file>

<file path=customXml/itemProps4.xml><?xml version="1.0" encoding="utf-8"?>
<ds:datastoreItem xmlns:ds="http://schemas.openxmlformats.org/officeDocument/2006/customXml" ds:itemID="{6A28EA2A-1140-4D99-B61A-FCCA1D5F80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a3ee87-d171-46a9-b161-d8b2bee070da"/>
    <ds:schemaRef ds:uri="e62dd324-9b77-4724-9ef1-addaecc640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358A2951-DE16-4DE8-BB7B-2B014B971D41}">
  <ds:schemaRefs/>
</ds:datastoreItem>
</file>

<file path=customXml/itemProps6.xml><?xml version="1.0" encoding="utf-8"?>
<ds:datastoreItem xmlns:ds="http://schemas.openxmlformats.org/officeDocument/2006/customXml" ds:itemID="{08428BF2-F12E-41E8-B1A6-BC70F947B812}">
  <ds:schemaRefs/>
</ds:datastoreItem>
</file>

<file path=customXml/itemProps7.xml><?xml version="1.0" encoding="utf-8"?>
<ds:datastoreItem xmlns:ds="http://schemas.openxmlformats.org/officeDocument/2006/customXml" ds:itemID="{54B869D8-43DA-4D48-B1F1-5BF4A60848A9}">
  <ds:schemaRefs/>
</ds:datastoreItem>
</file>

<file path=customXml/itemProps8.xml><?xml version="1.0" encoding="utf-8"?>
<ds:datastoreItem xmlns:ds="http://schemas.openxmlformats.org/officeDocument/2006/customXml" ds:itemID="{B3B5E1CD-A7F1-4C99-BC33-7D2389AD5983}">
  <ds:schemaRefs/>
</ds:datastoreItem>
</file>

<file path=customXml/itemProps9.xml><?xml version="1.0" encoding="utf-8"?>
<ds:datastoreItem xmlns:ds="http://schemas.openxmlformats.org/officeDocument/2006/customXml" ds:itemID="{24398781-4687-43FF-A103-6EBFE056EB3E}">
  <ds:schemaRefs>
    <ds:schemaRef ds:uri="http://schemas.microsoft.com/office/2006/metadata/properties"/>
    <ds:schemaRef ds:uri="http://schemas.microsoft.com/office/infopath/2007/PartnerControls"/>
    <ds:schemaRef ds:uri="bda3ee87-d171-46a9-b161-d8b2bee070da"/>
    <ds:schemaRef ds:uri="e62dd324-9b77-4724-9ef1-addaecc6402f"/>
  </ds:schemaRefs>
</ds:datastoreItem>
</file>

<file path=docProps/app.xml><?xml version="1.0" encoding="utf-8"?>
<Properties xmlns="http://schemas.openxmlformats.org/officeDocument/2006/extended-properties" xmlns:vt="http://schemas.openxmlformats.org/officeDocument/2006/docPropsVTypes">
  <Template/>
  <TotalTime>16</TotalTime>
  <Words>1898</Words>
  <Application>Microsoft Office PowerPoint</Application>
  <PresentationFormat>Widescreen</PresentationFormat>
  <Paragraphs>198</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Aptos</vt:lpstr>
      <vt:lpstr>Arial</vt:lpstr>
      <vt:lpstr>Calibri</vt:lpstr>
      <vt:lpstr>Gill Sans MT</vt:lpstr>
      <vt:lpstr>Segoe Sans</vt:lpstr>
      <vt:lpstr>Wingdings</vt:lpstr>
      <vt:lpstr>Cover Slides</vt:lpstr>
      <vt:lpstr>2026 Education Calendar</vt:lpstr>
      <vt:lpstr>How consumers feel going into 2026: </vt:lpstr>
      <vt:lpstr>2026  Education Goals</vt:lpstr>
      <vt:lpstr>2026 Engagement and education overview</vt:lpstr>
      <vt:lpstr>Holistic educational experience</vt:lpstr>
      <vt:lpstr>2026 Financial Wellness Calendar</vt:lpstr>
      <vt:lpstr>2026 Financial Wellness education topics</vt:lpstr>
      <vt:lpstr>Personalized education newsletters</vt:lpstr>
      <vt:lpstr>National Education Campaigns</vt:lpstr>
    </vt:vector>
  </TitlesOfParts>
  <Manager/>
  <Company>Voya Financial</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Foster, Maryann</dc:creator>
  <cp:keywords/>
  <dc:description/>
  <cp:lastModifiedBy>Allison Cannon</cp:lastModifiedBy>
  <cp:revision>2</cp:revision>
  <cp:lastPrinted>1601-01-01T00:00:00Z</cp:lastPrinted>
  <dcterms:created xsi:type="dcterms:W3CDTF">2025-09-05T21:17:21Z</dcterms:created>
  <dcterms:modified xsi:type="dcterms:W3CDTF">2026-01-05T16:26:02Z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1402931-ee1f-401a-a3a4-d813c808f41c_Enabled">
    <vt:lpwstr>true</vt:lpwstr>
  </property>
  <property fmtid="{D5CDD505-2E9C-101B-9397-08002B2CF9AE}" pid="3" name="MSIP_Label_01402931-ee1f-401a-a3a4-d813c808f41c_Name">
    <vt:lpwstr>Restricted - Business Information</vt:lpwstr>
  </property>
  <property fmtid="{D5CDD505-2E9C-101B-9397-08002B2CF9AE}" pid="4" name="MSIP_Label_01402931-ee1f-401a-a3a4-d813c808f41c_SiteId">
    <vt:lpwstr>e3054106-a46a-4dc0-b86d-2ba84a24cdc4</vt:lpwstr>
  </property>
  <property fmtid="{D5CDD505-2E9C-101B-9397-08002B2CF9AE}" pid="5" name="MSIP_Label_01402931-ee1f-401a-a3a4-d813c808f41c_ContentBits">
    <vt:lpwstr>0</vt:lpwstr>
  </property>
  <property fmtid="{D5CDD505-2E9C-101B-9397-08002B2CF9AE}" pid="6" name="MSIP_Label_01402931-ee1f-401a-a3a4-d813c808f41c_SetDate">
    <vt:lpwstr>2025-09-05T21:24:30Z</vt:lpwstr>
  </property>
  <property fmtid="{D5CDD505-2E9C-101B-9397-08002B2CF9AE}" pid="7" name="MediaServiceImageTags">
    <vt:lpwstr/>
  </property>
  <property fmtid="{D5CDD505-2E9C-101B-9397-08002B2CF9AE}" pid="8" name="MSIP_Label_01402931-ee1f-401a-a3a4-d813c808f41c_Method">
    <vt:lpwstr>Standard</vt:lpwstr>
  </property>
  <property fmtid="{D5CDD505-2E9C-101B-9397-08002B2CF9AE}" pid="9" name="MSIP_Label_01402931-ee1f-401a-a3a4-d813c808f41c_ActionId">
    <vt:lpwstr>06e13215-f4f7-447b-9fc5-7243b4fd28c3</vt:lpwstr>
  </property>
  <property fmtid="{D5CDD505-2E9C-101B-9397-08002B2CF9AE}" pid="10" name="ContentTypeId">
    <vt:lpwstr>0x010100722F4117E34855459B9096238F76DC8E</vt:lpwstr>
  </property>
  <property fmtid="{D5CDD505-2E9C-101B-9397-08002B2CF9AE}" pid="11" name="MSIP_Label_01402931-ee1f-401a-a3a4-d813c808f41c_Tag">
    <vt:lpwstr>10, 3, 0, 1</vt:lpwstr>
  </property>
</Properties>
</file>